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0" r:id="rId1"/>
  </p:sldMasterIdLst>
  <p:notesMasterIdLst>
    <p:notesMasterId r:id="rId55"/>
  </p:notesMasterIdLst>
  <p:sldIdLst>
    <p:sldId id="329" r:id="rId2"/>
    <p:sldId id="330" r:id="rId3"/>
    <p:sldId id="294" r:id="rId4"/>
    <p:sldId id="331" r:id="rId5"/>
    <p:sldId id="259" r:id="rId6"/>
    <p:sldId id="303" r:id="rId7"/>
    <p:sldId id="295" r:id="rId8"/>
    <p:sldId id="304" r:id="rId9"/>
    <p:sldId id="305" r:id="rId10"/>
    <p:sldId id="266" r:id="rId11"/>
    <p:sldId id="296" r:id="rId12"/>
    <p:sldId id="306" r:id="rId13"/>
    <p:sldId id="267" r:id="rId14"/>
    <p:sldId id="307" r:id="rId15"/>
    <p:sldId id="332" r:id="rId16"/>
    <p:sldId id="340" r:id="rId17"/>
    <p:sldId id="341" r:id="rId18"/>
    <p:sldId id="272" r:id="rId19"/>
    <p:sldId id="333" r:id="rId20"/>
    <p:sldId id="334" r:id="rId21"/>
    <p:sldId id="335" r:id="rId22"/>
    <p:sldId id="302" r:id="rId23"/>
    <p:sldId id="271" r:id="rId24"/>
    <p:sldId id="297" r:id="rId25"/>
    <p:sldId id="311" r:id="rId26"/>
    <p:sldId id="312" r:id="rId27"/>
    <p:sldId id="325" r:id="rId28"/>
    <p:sldId id="279" r:id="rId29"/>
    <p:sldId id="313" r:id="rId30"/>
    <p:sldId id="314" r:id="rId31"/>
    <p:sldId id="281" r:id="rId32"/>
    <p:sldId id="342" r:id="rId33"/>
    <p:sldId id="315" r:id="rId34"/>
    <p:sldId id="316" r:id="rId35"/>
    <p:sldId id="310" r:id="rId36"/>
    <p:sldId id="284" r:id="rId37"/>
    <p:sldId id="336" r:id="rId38"/>
    <p:sldId id="308" r:id="rId39"/>
    <p:sldId id="293" r:id="rId40"/>
    <p:sldId id="298" r:id="rId41"/>
    <p:sldId id="317" r:id="rId42"/>
    <p:sldId id="318" r:id="rId43"/>
    <p:sldId id="287" r:id="rId44"/>
    <p:sldId id="299" r:id="rId45"/>
    <p:sldId id="319" r:id="rId46"/>
    <p:sldId id="291" r:id="rId47"/>
    <p:sldId id="320" r:id="rId48"/>
    <p:sldId id="338" r:id="rId49"/>
    <p:sldId id="339" r:id="rId50"/>
    <p:sldId id="328" r:id="rId51"/>
    <p:sldId id="301" r:id="rId52"/>
    <p:sldId id="350" r:id="rId53"/>
    <p:sldId id="351"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LOgAnnA7wHv7X7qyrthkw==" hashData="BUjxe/G7Xt6/z/yL8b3L0rUeUsWDxPDktS/XRPjdcG+6Nq9zCVQVYWZa/HiBCfRt/8f4DDyT8L1pzVT7i8PCv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216"/>
    <p:restoredTop sz="36058" autoAdjust="0"/>
  </p:normalViewPr>
  <p:slideViewPr>
    <p:cSldViewPr snapToGrid="0" snapToObjects="1">
      <p:cViewPr varScale="1">
        <p:scale>
          <a:sx n="34" d="100"/>
          <a:sy n="34" d="100"/>
        </p:scale>
        <p:origin x="234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C07389-9A2C-BE45-8E5A-7FD8E188F38C}" type="datetimeFigureOut">
              <a:rPr lang="en-US" smtClean="0"/>
              <a:t>9/4/19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A48FC9-8C8D-AE4F-BD56-6FBD4329B8F0}" type="slidenum">
              <a:rPr lang="en-US" smtClean="0"/>
              <a:t>‹#›</a:t>
            </a:fld>
            <a:endParaRPr lang="en-US"/>
          </a:p>
        </p:txBody>
      </p:sp>
    </p:spTree>
    <p:extLst>
      <p:ext uri="{BB962C8B-B14F-4D97-AF65-F5344CB8AC3E}">
        <p14:creationId xmlns:p14="http://schemas.microsoft.com/office/powerpoint/2010/main" val="37667564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8FC9-8C8D-AE4F-BD56-6FBD4329B8F0}" type="slidenum">
              <a:rPr lang="en-US" smtClean="0"/>
              <a:t>1</a:t>
            </a:fld>
            <a:endParaRPr lang="en-US"/>
          </a:p>
        </p:txBody>
      </p:sp>
    </p:spTree>
    <p:extLst>
      <p:ext uri="{BB962C8B-B14F-4D97-AF65-F5344CB8AC3E}">
        <p14:creationId xmlns:p14="http://schemas.microsoft.com/office/powerpoint/2010/main" val="887573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Constructive 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11</a:t>
            </a:fld>
            <a:endParaRPr lang="en-US"/>
          </a:p>
        </p:txBody>
      </p:sp>
    </p:spTree>
    <p:extLst>
      <p:ext uri="{BB962C8B-B14F-4D97-AF65-F5344CB8AC3E}">
        <p14:creationId xmlns:p14="http://schemas.microsoft.com/office/powerpoint/2010/main" val="80822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657717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144176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1680682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2694181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583846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2298551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be introduced to the Constructive Conversation</a:t>
            </a:r>
            <a:r>
              <a:rPr lang="en-US" baseline="0" dirty="0"/>
              <a:t> Skill that will help us communicate ideas that we create and learn from each other.  That Constructive Conversation Skill is CREATE.  When we create, we say what we think or notice about something.  We will also establish conversation norms to ensure good listening and speaking skills.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439104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241744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875879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Review hand gesture for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places her/his hands over her/his head and opens and closes his/her hands as if an idea is coming out of his/her head.)</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We use this gesture to show when we have a new idea. To help us remember the skill we are practicing, we use the corresponding phrase: “Sharing our ideas.”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1541413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Today I am going to model the Constructive Conversation Skill-­‐‑</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using these prompt and response starters. They will help us to communicate our ideas clearly. </a:t>
            </a:r>
            <a:r>
              <a:rPr lang="en-US" sz="1200" kern="1200" dirty="0">
                <a:solidFill>
                  <a:schemeClr val="tx1"/>
                </a:solidFill>
                <a:effectLst/>
                <a:latin typeface="+mn-lt"/>
                <a:ea typeface="+mn-ea"/>
                <a:cs typeface="+mn-cs"/>
              </a:rPr>
              <a:t>Have students round robin or chorally read previously charted prompt and response starters: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23</a:t>
            </a:fld>
            <a:endParaRPr lang="en-US"/>
          </a:p>
        </p:txBody>
      </p:sp>
    </p:spTree>
    <p:extLst>
      <p:ext uri="{BB962C8B-B14F-4D97-AF65-F5344CB8AC3E}">
        <p14:creationId xmlns:p14="http://schemas.microsoft.com/office/powerpoint/2010/main" val="168590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24</a:t>
            </a:fld>
            <a:endParaRPr lang="en-US"/>
          </a:p>
        </p:txBody>
      </p:sp>
    </p:spTree>
    <p:extLst>
      <p:ext uri="{BB962C8B-B14F-4D97-AF65-F5344CB8AC3E}">
        <p14:creationId xmlns:p14="http://schemas.microsoft.com/office/powerpoint/2010/main" val="997532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088088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1994273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questions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Listening</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Task</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Poster</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guide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analysis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makes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Model</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Constructive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Conversation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CREATE.</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1959120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displays or distributes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from Lesson 1. The </a:t>
            </a:r>
            <a:r>
              <a:rPr lang="en-US" sz="1200" b="1" kern="1200" dirty="0">
                <a:solidFill>
                  <a:schemeClr val="tx1"/>
                </a:solidFill>
                <a:effectLst/>
                <a:latin typeface="+mn-lt"/>
                <a:ea typeface="+mn-ea"/>
                <a:cs typeface="+mn-cs"/>
              </a:rPr>
              <a:t>Model Script will </a:t>
            </a:r>
            <a:r>
              <a:rPr lang="en-US" sz="1200" kern="1200" dirty="0">
                <a:solidFill>
                  <a:schemeClr val="tx1"/>
                </a:solidFill>
                <a:effectLst/>
                <a:latin typeface="+mn-lt"/>
                <a:ea typeface="+mn-ea"/>
                <a:cs typeface="+mn-cs"/>
              </a:rPr>
              <a:t>be analyzed and coded for the Conversation Norms and the Constructive Conversation Skills. Use the following codes: </a:t>
            </a:r>
          </a:p>
          <a:p>
            <a:endParaRPr lang="en-US" dirty="0"/>
          </a:p>
          <a:p>
            <a:r>
              <a:rPr lang="en-US" sz="1200" b="1" kern="1200" dirty="0">
                <a:solidFill>
                  <a:schemeClr val="tx1"/>
                </a:solidFill>
                <a:effectLst/>
                <a:latin typeface="+mn-lt"/>
                <a:ea typeface="+mn-ea"/>
                <a:cs typeface="+mn-cs"/>
              </a:rPr>
              <a:t>CR=Create </a:t>
            </a:r>
          </a:p>
          <a:p>
            <a:r>
              <a:rPr lang="en-US" sz="1200" b="1" kern="1200" dirty="0">
                <a:solidFill>
                  <a:schemeClr val="tx1"/>
                </a:solidFill>
                <a:effectLst/>
                <a:latin typeface="+mn-lt"/>
                <a:ea typeface="+mn-ea"/>
                <a:cs typeface="+mn-cs"/>
              </a:rPr>
              <a:t>CL=Clarify </a:t>
            </a:r>
          </a:p>
          <a:p>
            <a:r>
              <a:rPr lang="en-US" sz="1200" b="1" kern="1200" dirty="0">
                <a:solidFill>
                  <a:schemeClr val="tx1"/>
                </a:solidFill>
                <a:effectLst/>
                <a:latin typeface="+mn-lt"/>
                <a:ea typeface="+mn-ea"/>
                <a:cs typeface="+mn-cs"/>
              </a:rPr>
              <a:t>F=Fortify </a:t>
            </a:r>
            <a:endParaRPr lang="en-US" dirty="0"/>
          </a:p>
          <a:p>
            <a:r>
              <a:rPr lang="en-US" sz="1200" b="1" kern="1200" dirty="0">
                <a:solidFill>
                  <a:schemeClr val="tx1"/>
                </a:solidFill>
                <a:effectLst/>
                <a:latin typeface="+mn-lt"/>
                <a:ea typeface="+mn-ea"/>
                <a:cs typeface="+mn-cs"/>
              </a:rPr>
              <a:t>N=Negotiate </a:t>
            </a:r>
          </a:p>
          <a:p>
            <a:endParaRPr lang="en-US" dirty="0"/>
          </a:p>
          <a:p>
            <a:r>
              <a:rPr lang="en-US" sz="1200" b="1" kern="1200" dirty="0">
                <a:solidFill>
                  <a:schemeClr val="tx1"/>
                </a:solidFill>
                <a:effectLst/>
                <a:latin typeface="+mn-lt"/>
                <a:ea typeface="+mn-ea"/>
                <a:cs typeface="+mn-cs"/>
              </a:rPr>
              <a:t>Underline=language of the skill </a:t>
            </a:r>
            <a:endParaRPr lang="en-US" dirty="0"/>
          </a:p>
          <a:p>
            <a:r>
              <a:rPr lang="en-US" sz="1200" i="1" kern="1200" dirty="0">
                <a:solidFill>
                  <a:schemeClr val="tx1"/>
                </a:solidFill>
                <a:effectLst/>
                <a:latin typeface="+mn-lt"/>
                <a:ea typeface="+mn-ea"/>
                <a:cs typeface="+mn-cs"/>
              </a:rPr>
              <a:t>Let’s look at the </a:t>
            </a:r>
            <a:r>
              <a:rPr lang="en-US" sz="1200" b="1" i="1" kern="1200" dirty="0">
                <a:solidFill>
                  <a:schemeClr val="tx1"/>
                </a:solidFill>
                <a:effectLst/>
                <a:latin typeface="+mn-lt"/>
                <a:ea typeface="+mn-ea"/>
                <a:cs typeface="+mn-cs"/>
              </a:rPr>
              <a:t>Model Script </a:t>
            </a:r>
            <a:r>
              <a:rPr lang="en-US" sz="1200" i="1" kern="1200" dirty="0">
                <a:solidFill>
                  <a:schemeClr val="tx1"/>
                </a:solidFill>
                <a:effectLst/>
                <a:latin typeface="+mn-lt"/>
                <a:ea typeface="+mn-ea"/>
                <a:cs typeface="+mn-cs"/>
              </a:rPr>
              <a:t>to find evidence of the skills of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How are we using the visual text to guide our conversation? Read it to yourself as I read it aloud. Let’s look at the first set of turns.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Student A speaks and Student B responds. They are taking turns. Now, let’s look for the language of the skill. Look at Student A’s response. How does Student A use the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states what they notice in the visual text and prompts their partner by using the prompt starter. I know this is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so I will label it with </a:t>
            </a:r>
            <a:r>
              <a:rPr lang="en-US" sz="1200" b="1" i="1" kern="1200" dirty="0">
                <a:solidFill>
                  <a:schemeClr val="tx1"/>
                </a:solidFill>
                <a:effectLst/>
                <a:latin typeface="+mn-lt"/>
                <a:ea typeface="+mn-ea"/>
                <a:cs typeface="+mn-cs"/>
              </a:rPr>
              <a:t>CR </a:t>
            </a:r>
            <a:r>
              <a:rPr lang="en-US" sz="1200" i="1" kern="1200" dirty="0">
                <a:solidFill>
                  <a:schemeClr val="tx1"/>
                </a:solidFill>
                <a:effectLst/>
                <a:latin typeface="+mn-lt"/>
                <a:ea typeface="+mn-ea"/>
                <a:cs typeface="+mn-cs"/>
              </a:rPr>
              <a:t>(Write CR next to the response).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prompts students to go through the same process with the rest of the Model Conversation. Also, </a:t>
            </a:r>
            <a:r>
              <a:rPr lang="en-US" sz="1200" b="1" i="1" kern="1200" dirty="0">
                <a:solidFill>
                  <a:schemeClr val="tx1"/>
                </a:solidFill>
                <a:effectLst/>
                <a:latin typeface="+mn-lt"/>
                <a:ea typeface="+mn-ea"/>
                <a:cs typeface="+mn-cs"/>
              </a:rPr>
              <a:t>student A </a:t>
            </a:r>
            <a:r>
              <a:rPr lang="en-US" sz="1200" b="1" kern="1200" dirty="0">
                <a:solidFill>
                  <a:schemeClr val="tx1"/>
                </a:solidFill>
                <a:effectLst/>
                <a:latin typeface="+mn-lt"/>
                <a:ea typeface="+mn-ea"/>
                <a:cs typeface="+mn-cs"/>
              </a:rPr>
              <a:t>prompts student B to create an idea. </a:t>
            </a:r>
            <a:endParaRPr lang="en-US" b="1" dirty="0"/>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29</a:t>
            </a:fld>
            <a:endParaRPr lang="en-US"/>
          </a:p>
        </p:txBody>
      </p:sp>
    </p:spTree>
    <p:extLst>
      <p:ext uri="{BB962C8B-B14F-4D97-AF65-F5344CB8AC3E}">
        <p14:creationId xmlns:p14="http://schemas.microsoft.com/office/powerpoint/2010/main" val="1389096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a:t>
            </a:fld>
            <a:endParaRPr lang="en-US"/>
          </a:p>
        </p:txBody>
      </p:sp>
    </p:spTree>
    <p:extLst>
      <p:ext uri="{BB962C8B-B14F-4D97-AF65-F5344CB8AC3E}">
        <p14:creationId xmlns:p14="http://schemas.microsoft.com/office/powerpoint/2010/main" val="650857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342413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displays or distributes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from Lesson 1.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a:t>
            </a:r>
            <a:r>
              <a:rPr lang="en-US" sz="1200" b="1" i="1"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 “</a:t>
            </a:r>
            <a:r>
              <a:rPr lang="en-US" sz="1200" b="1" i="1" kern="1200" dirty="0">
                <a:solidFill>
                  <a:schemeClr val="tx1"/>
                </a:solidFill>
                <a:effectLst/>
                <a:latin typeface="+mn-lt"/>
                <a:ea typeface="+mn-ea"/>
                <a:cs typeface="+mn-cs"/>
              </a:rPr>
              <a:t>What do you notice in the visual text?</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will use questions and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See possible responses below. </a:t>
            </a:r>
          </a:p>
          <a:p>
            <a:pPr lvl="1"/>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 </a:t>
            </a:r>
            <a:endParaRPr lang="en-US" sz="12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At first, they responded to the prompt, but towards the end they went off topic </a:t>
            </a:r>
            <a:endParaRPr lang="en-US" sz="12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They did not build on each other’s ideas </a:t>
            </a:r>
          </a:p>
          <a:p>
            <a:pPr lvl="1"/>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strike="sngStrike" kern="1200" dirty="0">
                <a:solidFill>
                  <a:schemeClr val="tx1"/>
                </a:solidFill>
                <a:effectLst/>
                <a:latin typeface="+mn-lt"/>
                <a:ea typeface="+mn-ea"/>
                <a:cs typeface="+mn-cs"/>
              </a:rPr>
              <a:t>text</a:t>
            </a:r>
            <a:r>
              <a:rPr lang="en-US" sz="1200" kern="1200" dirty="0">
                <a:solidFill>
                  <a:schemeClr val="tx1"/>
                </a:solidFill>
                <a:effectLst/>
                <a:latin typeface="+mn-lt"/>
                <a:ea typeface="+mn-ea"/>
                <a:cs typeface="+mn-cs"/>
              </a:rPr>
              <a:t> indicates what the teacher should cross out as the text is being revised.</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Bold</a:t>
            </a:r>
            <a:r>
              <a:rPr lang="en-US" sz="1200" kern="1200" dirty="0">
                <a:solidFill>
                  <a:schemeClr val="tx1"/>
                </a:solidFill>
                <a:effectLst/>
                <a:latin typeface="+mn-lt"/>
                <a:ea typeface="+mn-ea"/>
                <a:cs typeface="+mn-cs"/>
              </a:rPr>
              <a:t> indicates language revised.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a:t>
            </a:r>
            <a:r>
              <a:rPr lang="en-US" sz="1200" strike="sngStrike" kern="1200" dirty="0">
                <a:solidFill>
                  <a:schemeClr val="tx1"/>
                </a:solidFill>
                <a:effectLst/>
                <a:latin typeface="+mn-lt"/>
                <a:ea typeface="+mn-ea"/>
                <a:cs typeface="+mn-cs"/>
              </a:rPr>
              <a:t> see 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the sun </a:t>
            </a:r>
            <a:r>
              <a:rPr lang="en-US" sz="1200" b="1" kern="1200" dirty="0">
                <a:solidFill>
                  <a:schemeClr val="tx1"/>
                </a:solidFill>
                <a:effectLst/>
                <a:latin typeface="+mn-lt"/>
                <a:ea typeface="+mn-ea"/>
                <a:cs typeface="+mn-cs"/>
              </a:rPr>
              <a:t>is smiling. 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t>
            </a:r>
            <a:r>
              <a:rPr lang="en-US" sz="1200" strike="sngStrike" kern="1200" dirty="0">
                <a:solidFill>
                  <a:schemeClr val="tx1"/>
                </a:solidFill>
                <a:effectLst/>
                <a:latin typeface="+mn-lt"/>
                <a:ea typeface="+mn-ea"/>
                <a:cs typeface="+mn-cs"/>
              </a:rPr>
              <a:t>A</a:t>
            </a:r>
            <a:r>
              <a:rPr lang="en-US" sz="1200" b="1" kern="1200" dirty="0">
                <a:solidFill>
                  <a:schemeClr val="tx1"/>
                </a:solidFill>
                <a:effectLst/>
                <a:latin typeface="+mn-lt"/>
                <a:ea typeface="+mn-ea"/>
                <a:cs typeface="+mn-cs"/>
              </a:rPr>
              <a: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 a red </a:t>
            </a:r>
            <a:r>
              <a:rPr lang="en-US" sz="1200" kern="1200" dirty="0">
                <a:solidFill>
                  <a:schemeClr val="tx1"/>
                </a:solidFill>
                <a:effectLst/>
                <a:latin typeface="+mn-lt"/>
                <a:ea typeface="+mn-ea"/>
                <a:cs typeface="+mn-cs"/>
              </a:rPr>
              <a:t>bird </a:t>
            </a:r>
            <a:r>
              <a:rPr lang="en-US" sz="1200" b="1" kern="1200" dirty="0">
                <a:solidFill>
                  <a:schemeClr val="tx1"/>
                </a:solidFill>
                <a:effectLst/>
                <a:latin typeface="+mn-lt"/>
                <a:ea typeface="+mn-ea"/>
                <a:cs typeface="+mn-cs"/>
              </a:rPr>
              <a:t>is </a:t>
            </a:r>
            <a:r>
              <a:rPr lang="en-US" sz="1200" kern="1200" dirty="0">
                <a:solidFill>
                  <a:schemeClr val="tx1"/>
                </a:solidFill>
                <a:effectLst/>
                <a:latin typeface="+mn-lt"/>
                <a:ea typeface="+mn-ea"/>
                <a:cs typeface="+mn-cs"/>
              </a:rPr>
              <a:t>flying. </a:t>
            </a:r>
            <a:r>
              <a:rPr lang="en-US" sz="1200" b="1" kern="1200" dirty="0">
                <a:solidFill>
                  <a:schemeClr val="tx1"/>
                </a:solidFill>
                <a:effectLst/>
                <a:latin typeface="+mn-lt"/>
                <a:ea typeface="+mn-ea"/>
                <a:cs typeface="+mn-cs"/>
              </a:rPr>
              <a:t>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a bird </a:t>
            </a:r>
            <a:r>
              <a:rPr lang="en-US" sz="1200" b="1" kern="1200" dirty="0">
                <a:solidFill>
                  <a:schemeClr val="tx1"/>
                </a:solidFill>
                <a:effectLst/>
                <a:latin typeface="+mn-lt"/>
                <a:ea typeface="+mn-ea"/>
                <a:cs typeface="+mn-cs"/>
              </a:rPr>
              <a:t>with a hat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flying, </a:t>
            </a:r>
            <a:r>
              <a:rPr lang="en-US" sz="1200" kern="1200" dirty="0">
                <a:solidFill>
                  <a:schemeClr val="tx1"/>
                </a:solidFill>
                <a:effectLst/>
                <a:latin typeface="+mn-lt"/>
                <a:ea typeface="+mn-ea"/>
                <a:cs typeface="+mn-cs"/>
              </a:rPr>
              <a:t>too. </a:t>
            </a:r>
            <a:r>
              <a:rPr lang="en-US" sz="1200" b="1" kern="1200" dirty="0">
                <a:solidFill>
                  <a:schemeClr val="tx1"/>
                </a:solidFill>
                <a:effectLst/>
                <a:latin typeface="+mn-lt"/>
                <a:ea typeface="+mn-ea"/>
                <a:cs typeface="+mn-cs"/>
              </a:rPr>
              <a:t>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a:t>
            </a:r>
            <a:r>
              <a:rPr lang="en-US" sz="1200" kern="1200" dirty="0">
                <a:solidFill>
                  <a:schemeClr val="tx1"/>
                </a:solidFill>
                <a:effectLst/>
                <a:latin typeface="+mn-lt"/>
                <a:ea typeface="+mn-ea"/>
                <a:cs typeface="+mn-cs"/>
              </a:rPr>
              <a:t> wind</a:t>
            </a:r>
            <a:r>
              <a:rPr lang="en-US" sz="1200" b="1" kern="1200" dirty="0">
                <a:solidFill>
                  <a:schemeClr val="tx1"/>
                </a:solidFill>
                <a:effectLst/>
                <a:latin typeface="+mn-lt"/>
                <a:ea typeface="+mn-ea"/>
                <a:cs typeface="+mn-cs"/>
              </a:rPr>
              <a:t> is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blowing.  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1528256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1801747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Students will revise the language sample captured</a:t>
            </a:r>
            <a:r>
              <a:rPr lang="en-US" baseline="0" dirty="0"/>
              <a:t> in Lesson 1 </a:t>
            </a:r>
            <a:r>
              <a:rPr lang="en-US" sz="1200" b="1" kern="1200" dirty="0">
                <a:solidFill>
                  <a:schemeClr val="tx1"/>
                </a:solidFill>
                <a:effectLst/>
                <a:latin typeface="+mn-lt"/>
                <a:ea typeface="+mn-ea"/>
                <a:cs typeface="+mn-cs"/>
              </a:rPr>
              <a:t>Student Progress Form (SPF)-­‐‑ Constructive Conversation Language Sample</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endParaRPr lang="en-US" baseline="0" dirty="0"/>
          </a:p>
          <a:p>
            <a:r>
              <a:rPr lang="en-US" baseline="0" dirty="0"/>
              <a:t>Teacher reads the language sample turn by turn (one partner A, partner B) exchange to students: </a:t>
            </a:r>
          </a:p>
          <a:p>
            <a:pPr marL="171450" indent="-171450">
              <a:buFont typeface="Arial"/>
              <a:buChar char="•"/>
            </a:pPr>
            <a:r>
              <a:rPr lang="en-US" baseline="0" dirty="0"/>
              <a:t>After the teacher reads the exchange, have partner pairs discuss revisions they can make using the two focus norms</a:t>
            </a:r>
          </a:p>
          <a:p>
            <a:pPr marL="171450" indent="-171450">
              <a:buFont typeface="Arial"/>
              <a:buChar char="•"/>
            </a:pPr>
            <a:r>
              <a:rPr lang="en-US" baseline="0" dirty="0"/>
              <a:t>Have a partner pair share their possible revisions with the class</a:t>
            </a:r>
          </a:p>
          <a:p>
            <a:pPr marL="171450" indent="-171450">
              <a:buFont typeface="Arial"/>
              <a:buChar char="•"/>
            </a:pPr>
            <a:r>
              <a:rPr lang="en-US" baseline="0" dirty="0"/>
              <a:t>Write their oral revisions on the language sample for whole class to see</a:t>
            </a:r>
          </a:p>
          <a:p>
            <a:pPr marL="171450" indent="-171450">
              <a:buFont typeface="Arial"/>
              <a:buChar char="•"/>
            </a:pPr>
            <a:endParaRPr lang="en-US" baseline="0" dirty="0"/>
          </a:p>
          <a:p>
            <a:pPr marL="0" indent="0">
              <a:buFont typeface="Arial"/>
              <a:buNone/>
            </a:pPr>
            <a:r>
              <a:rPr lang="en-US" baseline="0" dirty="0"/>
              <a:t>After the entire language sample is orally revised, read the entire revised language sample script to the class.</a:t>
            </a:r>
          </a:p>
          <a:p>
            <a:pPr marL="0" indent="0">
              <a:buFont typeface="Arial"/>
              <a:buNone/>
            </a:pPr>
            <a:endParaRPr lang="en-US"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kern="1200" dirty="0">
                <a:solidFill>
                  <a:schemeClr val="tx1"/>
                </a:solidFill>
                <a:effectLst/>
                <a:latin typeface="+mn-lt"/>
                <a:ea typeface="+mn-ea"/>
                <a:cs typeface="+mn-cs"/>
              </a:rPr>
              <a:t>Teacher selects a triad to come to the front of the class and present their revised model. </a:t>
            </a:r>
            <a:endParaRPr lang="en-US" b="1" dirty="0">
              <a:effectLst/>
            </a:endParaRPr>
          </a:p>
          <a:p>
            <a:pPr mar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1334790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CREATE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1A48FC9-8C8D-AE4F-BD56-6FBD4329B8F0}" type="slidenum">
              <a:rPr lang="en-US" smtClean="0"/>
              <a:t>35</a:t>
            </a:fld>
            <a:endParaRPr lang="en-US"/>
          </a:p>
        </p:txBody>
      </p:sp>
    </p:spTree>
    <p:extLst>
      <p:ext uri="{BB962C8B-B14F-4D97-AF65-F5344CB8AC3E}">
        <p14:creationId xmlns:p14="http://schemas.microsoft.com/office/powerpoint/2010/main" val="2449703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2065359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79496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2995694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633094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40</a:t>
            </a:fld>
            <a:endParaRPr lang="en-US"/>
          </a:p>
        </p:txBody>
      </p:sp>
    </p:spTree>
    <p:extLst>
      <p:ext uri="{BB962C8B-B14F-4D97-AF65-F5344CB8AC3E}">
        <p14:creationId xmlns:p14="http://schemas.microsoft.com/office/powerpoint/2010/main" val="790676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3174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1680108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and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44</a:t>
            </a:fld>
            <a:endParaRPr lang="en-US"/>
          </a:p>
        </p:txBody>
      </p:sp>
    </p:spTree>
    <p:extLst>
      <p:ext uri="{BB962C8B-B14F-4D97-AF65-F5344CB8AC3E}">
        <p14:creationId xmlns:p14="http://schemas.microsoft.com/office/powerpoint/2010/main" val="276522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8237344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will use questions and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endParaRPr lang="en-US" dirty="0"/>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2074725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2802564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019786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110903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models creating a class Constructive Conversation Poster (see resources). Teacher elicits student responses to develop a class poster that illustrates their understanding of the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skill and Conversation Norms.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poster should have only prompt and response starters used by the students for the Constructive Conversation Skill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such as: </a:t>
            </a:r>
            <a:endParaRPr lang="en-US" dirty="0"/>
          </a:p>
          <a:p>
            <a:r>
              <a:rPr lang="en-US" sz="1200" kern="1200" dirty="0">
                <a:solidFill>
                  <a:schemeClr val="tx1"/>
                </a:solidFill>
                <a:effectLst/>
                <a:latin typeface="+mn-lt"/>
                <a:ea typeface="+mn-ea"/>
                <a:cs typeface="+mn-cs"/>
              </a:rPr>
              <a:t>▪  What do you notice? </a:t>
            </a:r>
            <a:endParaRPr lang="en-US" dirty="0">
              <a:effectLst/>
            </a:endParaRPr>
          </a:p>
          <a:p>
            <a:r>
              <a:rPr lang="en-US" sz="1200" kern="1200" dirty="0">
                <a:solidFill>
                  <a:schemeClr val="tx1"/>
                </a:solidFill>
                <a:effectLst/>
                <a:latin typeface="+mn-lt"/>
                <a:ea typeface="+mn-ea"/>
                <a:cs typeface="+mn-cs"/>
              </a:rPr>
              <a:t>▪  I notice...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1232177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CREATE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102851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8FC9-8C8D-AE4F-BD56-6FBD4329B8F0}" type="slidenum">
              <a:rPr lang="en-US" smtClean="0"/>
              <a:t>53</a:t>
            </a:fld>
            <a:endParaRPr lang="en-US"/>
          </a:p>
        </p:txBody>
      </p:sp>
    </p:spTree>
    <p:extLst>
      <p:ext uri="{BB962C8B-B14F-4D97-AF65-F5344CB8AC3E}">
        <p14:creationId xmlns:p14="http://schemas.microsoft.com/office/powerpoint/2010/main" val="3530463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Introduce hand gesture for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places her/his hands over her/his head and opens and closes his/her hands as if an idea is coming out of his/her head.)</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To help us remember the skill that we are learning, we use a special phrase: “Sharing our ideas.”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357363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Introduce the Listening Task Poster</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7</a:t>
            </a:fld>
            <a:endParaRPr lang="en-US"/>
          </a:p>
        </p:txBody>
      </p:sp>
    </p:spTree>
    <p:extLst>
      <p:ext uri="{BB962C8B-B14F-4D97-AF65-F5344CB8AC3E}">
        <p14:creationId xmlns:p14="http://schemas.microsoft.com/office/powerpoint/2010/main" val="1828679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Visual Text for Teacher Modeling. </a:t>
            </a:r>
            <a:r>
              <a:rPr lang="en-US" sz="1200" i="1" kern="1200" dirty="0">
                <a:solidFill>
                  <a:schemeClr val="tx1"/>
                </a:solidFill>
                <a:effectLst/>
                <a:latin typeface="+mn-lt"/>
                <a:ea typeface="+mn-ea"/>
                <a:cs typeface="+mn-cs"/>
              </a:rPr>
              <a:t>To model what a Constructive Conversation looks like we are going to use a visual text and address the prompt: </a:t>
            </a:r>
            <a:r>
              <a:rPr lang="en-US" sz="1200" b="1" i="1" kern="1200" dirty="0">
                <a:solidFill>
                  <a:schemeClr val="tx1"/>
                </a:solidFill>
                <a:effectLst/>
                <a:latin typeface="+mn-lt"/>
                <a:ea typeface="+mn-ea"/>
                <a:cs typeface="+mn-cs"/>
              </a:rPr>
              <a:t>What do you notice in the visual text? </a:t>
            </a:r>
            <a:r>
              <a:rPr lang="en-US" sz="1200" i="1" kern="1200" dirty="0">
                <a:solidFill>
                  <a:schemeClr val="tx1"/>
                </a:solidFill>
                <a:effectLst/>
                <a:latin typeface="+mn-lt"/>
                <a:ea typeface="+mn-ea"/>
                <a:cs typeface="+mn-cs"/>
              </a:rPr>
              <a:t>As we look at the visual text we will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 share our own ideas. </a:t>
            </a:r>
            <a:endParaRPr lang="en-US" dirty="0"/>
          </a:p>
          <a:p>
            <a:endParaRPr lang="en-US" dirty="0"/>
          </a:p>
          <a:p>
            <a:r>
              <a:rPr lang="en-US" sz="1200" kern="1200" dirty="0">
                <a:solidFill>
                  <a:schemeClr val="tx1"/>
                </a:solidFill>
                <a:effectLst/>
                <a:latin typeface="+mn-lt"/>
                <a:ea typeface="+mn-ea"/>
                <a:cs typeface="+mn-cs"/>
              </a:rPr>
              <a:t>Model using think time and pointing at key elements of the visual text </a:t>
            </a:r>
            <a:endParaRPr lang="en-US" dirty="0"/>
          </a:p>
          <a:p>
            <a:r>
              <a:rPr lang="en-US" sz="1200" kern="1200" dirty="0">
                <a:solidFill>
                  <a:schemeClr val="tx1"/>
                </a:solidFill>
                <a:effectLst/>
                <a:latin typeface="+mn-lt"/>
                <a:ea typeface="+mn-ea"/>
                <a:cs typeface="+mn-cs"/>
              </a:rPr>
              <a:t>before reading the script.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24231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1910531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8300DE-B42E-DB4A-8A88-0C4E0226B3AB}"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8300DE-B42E-DB4A-8A88-0C4E0226B3AB}"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5506F-D157-794C-A3F3-954E8AC1BAF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8300DE-B42E-DB4A-8A88-0C4E0226B3AB}"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5506F-D157-794C-A3F3-954E8AC1BAF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8300DE-B42E-DB4A-8A88-0C4E0226B3AB}"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5506F-D157-794C-A3F3-954E8AC1BAF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8300DE-B42E-DB4A-8A88-0C4E0226B3AB}"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5506F-D157-794C-A3F3-954E8AC1BAFC}"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8300DE-B42E-DB4A-8A88-0C4E0226B3AB}"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5506F-D157-794C-A3F3-954E8AC1BAF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8300DE-B42E-DB4A-8A88-0C4E0226B3AB}" type="datetimeFigureOut">
              <a:rPr lang="en-US" smtClean="0"/>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A5506F-D157-794C-A3F3-954E8AC1BAF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8300DE-B42E-DB4A-8A88-0C4E0226B3AB}"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A5506F-D157-794C-A3F3-954E8AC1BAF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78300DE-B42E-DB4A-8A88-0C4E0226B3AB}" type="datetimeFigureOut">
              <a:rPr lang="en-US" smtClean="0"/>
              <a:t>9/4/19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BA5506F-D157-794C-A3F3-954E8AC1BAF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78300DE-B42E-DB4A-8A88-0C4E0226B3AB}" type="datetimeFigureOut">
              <a:rPr lang="en-US" smtClean="0"/>
              <a:t>9/4/19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8300DE-B42E-DB4A-8A88-0C4E0226B3AB}"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A5506F-D157-794C-A3F3-954E8AC1BAF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78300DE-B42E-DB4A-8A88-0C4E0226B3AB}" type="datetimeFigureOut">
              <a:rPr lang="en-US" smtClean="0"/>
              <a:t>9/4/19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BA5506F-D157-794C-A3F3-954E8AC1BAFC}"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38754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a:xfrm>
            <a:off x="825038" y="4455621"/>
            <a:ext cx="8318962" cy="1143000"/>
          </a:xfrm>
        </p:spPr>
        <p:txBody>
          <a:bodyPr>
            <a:normAutofit fontScale="77500" lnSpcReduction="20000"/>
          </a:bodyPr>
          <a:lstStyle/>
          <a:p>
            <a:r>
              <a:rPr lang="en-US" sz="4800" dirty="0">
                <a:solidFill>
                  <a:schemeClr val="tx1"/>
                </a:solidFill>
              </a:rPr>
              <a:t>KINDERGARTEN</a:t>
            </a:r>
          </a:p>
          <a:p>
            <a:r>
              <a:rPr lang="en-US" sz="4800" dirty="0">
                <a:solidFill>
                  <a:schemeClr val="tx1"/>
                </a:solidFill>
              </a:rPr>
              <a:t>Lesson 1</a:t>
            </a:r>
          </a:p>
        </p:txBody>
      </p:sp>
      <p:pic>
        <p:nvPicPr>
          <p:cNvPr id="4" name="Picture 3"/>
          <p:cNvPicPr>
            <a:picLocks noChangeAspect="1"/>
          </p:cNvPicPr>
          <p:nvPr/>
        </p:nvPicPr>
        <p:blipFill>
          <a:blip r:embed="rId3"/>
          <a:stretch>
            <a:fillRect/>
          </a:stretch>
        </p:blipFill>
        <p:spPr>
          <a:xfrm>
            <a:off x="7326767" y="4517644"/>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4194700" y="4651013"/>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416687" y="4622784"/>
            <a:ext cx="1910080" cy="1253490"/>
          </a:xfrm>
          <a:prstGeom prst="rect">
            <a:avLst/>
          </a:prstGeom>
        </p:spPr>
      </p:pic>
      <p:pic>
        <p:nvPicPr>
          <p:cNvPr id="6" name="Picture 5">
            <a:extLst>
              <a:ext uri="{FF2B5EF4-FFF2-40B4-BE49-F238E27FC236}">
                <a16:creationId xmlns:a16="http://schemas.microsoft.com/office/drawing/2014/main" id="{F11C1E67-1FF0-4A49-A312-EC5ED4822E74}"/>
              </a:ext>
            </a:extLst>
          </p:cNvPr>
          <p:cNvPicPr>
            <a:picLocks noChangeAspect="1"/>
          </p:cNvPicPr>
          <p:nvPr/>
        </p:nvPicPr>
        <p:blipFill>
          <a:blip r:embed="rId6"/>
          <a:stretch>
            <a:fillRect/>
          </a:stretch>
        </p:blipFill>
        <p:spPr>
          <a:xfrm>
            <a:off x="3283983" y="1330547"/>
            <a:ext cx="2200281" cy="2847422"/>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5117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278094"/>
          </a:xfrm>
          <a:prstGeom prst="rect">
            <a:avLst/>
          </a:prstGeom>
          <a:noFill/>
        </p:spPr>
        <p:txBody>
          <a:bodyPr wrap="square" rtlCol="0">
            <a:spAutoFit/>
          </a:bodyPr>
          <a:lstStyle/>
          <a:p>
            <a:r>
              <a:rPr lang="en-US" sz="1700" b="1" dirty="0"/>
              <a:t>Partner A: </a:t>
            </a:r>
            <a:r>
              <a:rPr lang="en-US" sz="1700" dirty="0"/>
              <a:t>I notice the sun smiling.  What do you notice.</a:t>
            </a:r>
          </a:p>
          <a:p>
            <a:endParaRPr lang="en-US" sz="1700" dirty="0"/>
          </a:p>
          <a:p>
            <a:endParaRPr lang="en-US" sz="1700" dirty="0"/>
          </a:p>
          <a:p>
            <a:r>
              <a:rPr lang="en-US" sz="1700" b="1" dirty="0"/>
              <a:t>Partner A:  </a:t>
            </a:r>
            <a:r>
              <a:rPr lang="en-US" sz="1700" dirty="0"/>
              <a:t>I notice a red bird with a bow.  What do you notice?</a:t>
            </a:r>
            <a:endParaRPr lang="en-US" sz="1700" b="1" dirty="0"/>
          </a:p>
          <a:p>
            <a:endParaRPr lang="en-US" sz="1700" b="1" dirty="0"/>
          </a:p>
          <a:p>
            <a:endParaRPr lang="en-US" sz="1700" b="1" dirty="0"/>
          </a:p>
          <a:p>
            <a:endParaRPr lang="en-US" sz="1700" b="1" dirty="0"/>
          </a:p>
          <a:p>
            <a:r>
              <a:rPr lang="en-US" sz="1700" b="1" dirty="0"/>
              <a:t>Partner A: </a:t>
            </a:r>
            <a:r>
              <a:rPr lang="en-US" sz="1700" dirty="0"/>
              <a:t>I notice people that are running and tents falling down.  What do you notice?</a:t>
            </a:r>
          </a:p>
          <a:p>
            <a:endParaRPr lang="en-US" sz="1700" dirty="0"/>
          </a:p>
          <a:p>
            <a:endParaRPr lang="en-US" sz="1700" dirty="0"/>
          </a:p>
          <a:p>
            <a:r>
              <a:rPr lang="en-US" sz="1700" b="1" dirty="0"/>
              <a:t>Partner A: </a:t>
            </a:r>
            <a:r>
              <a:rPr lang="en-US" sz="1700" dirty="0"/>
              <a:t>I notice it is raining.  What do you notice?</a:t>
            </a:r>
          </a:p>
        </p:txBody>
      </p:sp>
      <p:sp>
        <p:nvSpPr>
          <p:cNvPr id="5" name="TextBox 4"/>
          <p:cNvSpPr txBox="1"/>
          <p:nvPr/>
        </p:nvSpPr>
        <p:spPr>
          <a:xfrm>
            <a:off x="4591715" y="1052160"/>
            <a:ext cx="3619308" cy="4016484"/>
          </a:xfrm>
          <a:prstGeom prst="rect">
            <a:avLst/>
          </a:prstGeom>
          <a:noFill/>
        </p:spPr>
        <p:txBody>
          <a:bodyPr wrap="square" rtlCol="0">
            <a:spAutoFit/>
          </a:bodyPr>
          <a:lstStyle/>
          <a:p>
            <a:r>
              <a:rPr lang="en-US" sz="1700" b="1" dirty="0"/>
              <a:t>Partner B:  </a:t>
            </a:r>
            <a:r>
              <a:rPr lang="en-US" sz="1700" dirty="0"/>
              <a:t>I notice the clouds blowing.  What do you notice?</a:t>
            </a:r>
          </a:p>
          <a:p>
            <a:endParaRPr lang="en-US" sz="1700" dirty="0"/>
          </a:p>
          <a:p>
            <a:endParaRPr lang="en-US" sz="1700" b="1" dirty="0"/>
          </a:p>
          <a:p>
            <a:r>
              <a:rPr lang="en-US" sz="1700" b="1" dirty="0"/>
              <a:t>Partner B: </a:t>
            </a:r>
            <a:r>
              <a:rPr lang="en-US" sz="1700" dirty="0"/>
              <a:t>I notice a bird with a hat flying, too.  What do you notice?</a:t>
            </a:r>
          </a:p>
          <a:p>
            <a:endParaRPr lang="en-US" sz="1700" dirty="0"/>
          </a:p>
          <a:p>
            <a:endParaRPr lang="en-US" sz="1700" dirty="0"/>
          </a:p>
          <a:p>
            <a:endParaRPr lang="en-US" sz="1700" dirty="0"/>
          </a:p>
          <a:p>
            <a:r>
              <a:rPr lang="en-US" sz="1700" b="1" dirty="0"/>
              <a:t>Partner B: </a:t>
            </a:r>
            <a:r>
              <a:rPr lang="en-US" sz="1700" dirty="0"/>
              <a:t>I notice people hugging.  What do you notice?</a:t>
            </a:r>
          </a:p>
          <a:p>
            <a:endParaRPr lang="en-US" sz="1700" dirty="0"/>
          </a:p>
          <a:p>
            <a:endParaRPr lang="en-US" sz="1700" dirty="0"/>
          </a:p>
          <a:p>
            <a:endParaRPr lang="en-US" sz="1700" dirty="0"/>
          </a:p>
          <a:p>
            <a:r>
              <a:rPr lang="en-US" sz="1700" b="1" dirty="0"/>
              <a:t>Partner B</a:t>
            </a:r>
            <a:r>
              <a:rPr lang="en-US" sz="1700" dirty="0"/>
              <a:t>: I notice it is a stormy day.</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20638"/>
            <a:ext cx="8229600" cy="1001713"/>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133211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330200"/>
            <a:ext cx="8166100" cy="5753100"/>
          </a:xfrm>
          <a:ln w="38100">
            <a:solidFill>
              <a:srgbClr val="0000FF"/>
            </a:solidFill>
            <a:miter lim="800000"/>
            <a:headEnd/>
            <a:tailEnd/>
          </a:ln>
        </p:spPr>
      </p:pic>
    </p:spTree>
    <p:extLst>
      <p:ext uri="{BB962C8B-B14F-4D97-AF65-F5344CB8AC3E}">
        <p14:creationId xmlns:p14="http://schemas.microsoft.com/office/powerpoint/2010/main" val="1665059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0341" y="850019"/>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148" y="2059615"/>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864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Screen Shot 2016-08-18 at 1.48.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9036" y="1075960"/>
            <a:ext cx="5165819" cy="5124879"/>
          </a:xfrm>
          <a:prstGeom prst="rect">
            <a:avLst/>
          </a:prstGeom>
        </p:spPr>
      </p:pic>
      <p:pic>
        <p:nvPicPr>
          <p:cNvPr id="7" name="NONMODEL CREATE KINDER">
            <a:hlinkClick r:id="" action="ppaction://media"/>
            <a:extLst>
              <a:ext uri="{FF2B5EF4-FFF2-40B4-BE49-F238E27FC236}">
                <a16:creationId xmlns:a16="http://schemas.microsoft.com/office/drawing/2014/main" id="{FEDE95CB-A51A-9440-BCEA-7AEA91D84F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69179" y="161560"/>
            <a:ext cx="812800" cy="812800"/>
          </a:xfrm>
          <a:prstGeom prst="rect">
            <a:avLst/>
          </a:prstGeom>
          <a:ln w="38100">
            <a:solidFill>
              <a:schemeClr val="accent1"/>
            </a:solidFill>
          </a:ln>
        </p:spPr>
      </p:pic>
    </p:spTree>
    <p:extLst>
      <p:ext uri="{BB962C8B-B14F-4D97-AF65-F5344CB8AC3E}">
        <p14:creationId xmlns:p14="http://schemas.microsoft.com/office/powerpoint/2010/main" val="191689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3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324534"/>
          </a:xfrm>
          <a:prstGeom prst="rect">
            <a:avLst/>
          </a:prstGeom>
          <a:noFill/>
        </p:spPr>
        <p:txBody>
          <a:bodyPr wrap="square" rtlCol="0">
            <a:spAutoFit/>
          </a:bodyPr>
          <a:lstStyle/>
          <a:p>
            <a:r>
              <a:rPr lang="en-US" sz="1700" b="1" dirty="0"/>
              <a:t>Partner A: </a:t>
            </a:r>
            <a:r>
              <a:rPr lang="en-US" sz="1700" dirty="0"/>
              <a:t>I see a sun.</a:t>
            </a:r>
          </a:p>
          <a:p>
            <a:endParaRPr lang="en-US" sz="1700" dirty="0"/>
          </a:p>
          <a:p>
            <a:endParaRPr lang="en-US" sz="1700" dirty="0"/>
          </a:p>
          <a:p>
            <a:endParaRPr lang="en-US" sz="1700" dirty="0"/>
          </a:p>
          <a:p>
            <a:endParaRPr lang="en-US" sz="1700" dirty="0"/>
          </a:p>
          <a:p>
            <a:r>
              <a:rPr lang="en-US" sz="1700" b="1" dirty="0"/>
              <a:t>Partner A:  </a:t>
            </a:r>
            <a:r>
              <a:rPr lang="en-US" sz="1700" dirty="0"/>
              <a:t>I see a bird. </a:t>
            </a:r>
            <a:endParaRPr lang="en-US" sz="1700" b="1" dirty="0"/>
          </a:p>
          <a:p>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I see people.</a:t>
            </a:r>
          </a:p>
          <a:p>
            <a:endParaRPr lang="en-US" sz="1700" dirty="0"/>
          </a:p>
          <a:p>
            <a:endParaRPr lang="en-US" sz="1700" dirty="0"/>
          </a:p>
          <a:p>
            <a:endParaRPr lang="en-US" sz="1700" dirty="0"/>
          </a:p>
          <a:p>
            <a:r>
              <a:rPr lang="en-US" sz="1700" b="1" dirty="0"/>
              <a:t>Partner A</a:t>
            </a:r>
            <a:r>
              <a:rPr lang="en-US" sz="1700" dirty="0"/>
              <a:t>: I don’t like the rainy day.</a:t>
            </a:r>
          </a:p>
        </p:txBody>
      </p:sp>
      <p:sp>
        <p:nvSpPr>
          <p:cNvPr id="5" name="TextBox 4"/>
          <p:cNvSpPr txBox="1"/>
          <p:nvPr/>
        </p:nvSpPr>
        <p:spPr>
          <a:xfrm>
            <a:off x="4591715" y="1052160"/>
            <a:ext cx="3619308" cy="5355311"/>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dirty="0"/>
          </a:p>
          <a:p>
            <a:endParaRPr lang="en-US" sz="1700" b="1" dirty="0"/>
          </a:p>
          <a:p>
            <a:r>
              <a:rPr lang="en-US" sz="1700" b="1" dirty="0"/>
              <a:t>Partner B: </a:t>
            </a:r>
            <a:r>
              <a:rPr lang="en-US" sz="1700" dirty="0"/>
              <a:t>I see a bird, too.</a:t>
            </a:r>
          </a:p>
          <a:p>
            <a:endParaRPr lang="en-US" sz="1700" dirty="0"/>
          </a:p>
          <a:p>
            <a:endParaRPr lang="en-US" sz="1700" dirty="0"/>
          </a:p>
          <a:p>
            <a:endParaRPr lang="en-US" sz="1700" dirty="0"/>
          </a:p>
          <a:p>
            <a:endParaRPr lang="en-US" sz="1700" dirty="0"/>
          </a:p>
          <a:p>
            <a:r>
              <a:rPr lang="en-US" sz="1700" b="1" dirty="0"/>
              <a:t>Partner B: </a:t>
            </a:r>
            <a:r>
              <a:rPr lang="en-US" sz="1700" dirty="0"/>
              <a:t>I see wind.</a:t>
            </a:r>
          </a:p>
          <a:p>
            <a:endParaRPr lang="en-US" sz="1700" dirty="0"/>
          </a:p>
          <a:p>
            <a:endParaRPr lang="en-US" sz="1700" dirty="0"/>
          </a:p>
          <a:p>
            <a:endParaRPr lang="en-US" sz="1700" dirty="0"/>
          </a:p>
          <a:p>
            <a:endParaRPr lang="en-US" sz="1700" dirty="0"/>
          </a:p>
          <a:p>
            <a:r>
              <a:rPr lang="en-US" sz="1700" b="1" dirty="0"/>
              <a:t>Partner B</a:t>
            </a:r>
            <a:r>
              <a:rPr lang="en-US" sz="1700" dirty="0"/>
              <a:t>: I see a tent.</a:t>
            </a:r>
          </a:p>
          <a:p>
            <a:endParaRPr lang="en-US" sz="1700" dirty="0"/>
          </a:p>
          <a:p>
            <a:endParaRPr lang="en-US" sz="1700" dirty="0"/>
          </a:p>
          <a:p>
            <a:endParaRPr lang="en-US" sz="1700" dirty="0"/>
          </a:p>
          <a:p>
            <a:r>
              <a:rPr lang="en-US" sz="1700" b="1" dirty="0"/>
              <a:t>Partner B: </a:t>
            </a:r>
            <a:r>
              <a:rPr lang="en-US" sz="1700" dirty="0"/>
              <a:t>I don’t like the windy day.</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6" y="385923"/>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81063"/>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734784" y="-213405"/>
            <a:ext cx="8229600" cy="1001713"/>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77298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07341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26610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6" y="1572475"/>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6" y="278206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6" y="4063565"/>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6" y="5285296"/>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376136"/>
            <a:ext cx="948679" cy="957629"/>
          </a:xfrm>
          <a:prstGeom prst="rect">
            <a:avLst/>
          </a:prstGeom>
        </p:spPr>
      </p:pic>
    </p:spTree>
    <p:extLst>
      <p:ext uri="{BB962C8B-B14F-4D97-AF65-F5344CB8AC3E}">
        <p14:creationId xmlns:p14="http://schemas.microsoft.com/office/powerpoint/2010/main" val="59733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PROPMT: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595718" y="172277"/>
            <a:ext cx="7981419"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98393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405" y="7260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F4240AEF-3EDF-6D49-953B-04CE3653A9DC}"/>
              </a:ext>
            </a:extLst>
          </p:cNvPr>
          <p:cNvPicPr>
            <a:picLocks noChangeAspect="1"/>
          </p:cNvPicPr>
          <p:nvPr/>
        </p:nvPicPr>
        <p:blipFill>
          <a:blip r:embed="rId5"/>
          <a:stretch>
            <a:fillRect/>
          </a:stretch>
        </p:blipFill>
        <p:spPr>
          <a:xfrm>
            <a:off x="1101734" y="1215377"/>
            <a:ext cx="7432665" cy="4984574"/>
          </a:xfrm>
          <a:prstGeom prst="rect">
            <a:avLst/>
          </a:prstGeom>
          <a:ln w="38100">
            <a:solidFill>
              <a:schemeClr val="tx1"/>
            </a:solidFill>
          </a:ln>
        </p:spPr>
      </p:pic>
    </p:spTree>
    <p:extLst>
      <p:ext uri="{BB962C8B-B14F-4D97-AF65-F5344CB8AC3E}">
        <p14:creationId xmlns:p14="http://schemas.microsoft.com/office/powerpoint/2010/main" val="468571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7">
            <a:extLst>
              <a:ext uri="{28A0092B-C50C-407E-A947-70E740481C1C}">
                <a14:useLocalDpi xmlns:a14="http://schemas.microsoft.com/office/drawing/2010/main" val="0"/>
              </a:ext>
            </a:extLst>
          </a:blip>
          <a:srcRect l="4504" t="8122" r="6396" b="43529"/>
          <a:stretch>
            <a:fillRect/>
          </a:stretch>
        </p:blipFill>
        <p:spPr>
          <a:xfrm>
            <a:off x="192168" y="2059859"/>
            <a:ext cx="5036777" cy="3956896"/>
          </a:xfrm>
          <a:prstGeom prst="rect">
            <a:avLst/>
          </a:prstGeom>
          <a:solidFill>
            <a:schemeClr val="bg1"/>
          </a:solidFill>
          <a:ln w="38100">
            <a:solidFill>
              <a:srgbClr val="0000FF"/>
            </a:solidFill>
            <a:miter lim="800000"/>
            <a:headEnd/>
            <a:tailEnd/>
          </a:ln>
        </p:spPr>
      </p:pic>
      <p:pic>
        <p:nvPicPr>
          <p:cNvPr id="17" name="Picture 16">
            <a:extLst>
              <a:ext uri="{FF2B5EF4-FFF2-40B4-BE49-F238E27FC236}">
                <a16:creationId xmlns:a16="http://schemas.microsoft.com/office/drawing/2014/main" id="{1DCC3117-462E-FA48-8E15-18E457DDC092}"/>
              </a:ext>
            </a:extLst>
          </p:cNvPr>
          <p:cNvPicPr>
            <a:picLocks noChangeAspect="1"/>
          </p:cNvPicPr>
          <p:nvPr/>
        </p:nvPicPr>
        <p:blipFill rotWithShape="1">
          <a:blip r:embed="rId8"/>
          <a:srcRect l="10434" r="7999"/>
          <a:stretch/>
        </p:blipFill>
        <p:spPr>
          <a:xfrm>
            <a:off x="5364338" y="2059859"/>
            <a:ext cx="3642049" cy="3094066"/>
          </a:xfrm>
          <a:prstGeom prst="rect">
            <a:avLst/>
          </a:prstGeom>
          <a:ln w="38100">
            <a:solidFill>
              <a:schemeClr val="tx1"/>
            </a:solidFill>
          </a:ln>
        </p:spPr>
      </p:pic>
    </p:spTree>
    <p:extLst>
      <p:ext uri="{BB962C8B-B14F-4D97-AF65-F5344CB8AC3E}">
        <p14:creationId xmlns:p14="http://schemas.microsoft.com/office/powerpoint/2010/main" val="153770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0" y="1744663"/>
            <a:ext cx="7543800" cy="4148137"/>
          </a:xfrm>
        </p:spPr>
        <p:txBody>
          <a:bodyPr>
            <a:normAutofit fontScale="92500"/>
          </a:bodyPr>
          <a:lstStyle/>
          <a:p>
            <a:r>
              <a:rPr lang="en-US" sz="2600" b="1" dirty="0">
                <a:solidFill>
                  <a:schemeClr val="tx1"/>
                </a:solidFill>
              </a:rPr>
              <a:t>How did we meet today’s objective of using the Constructive Conversation Skill of CREATE?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0">
              <a:buNone/>
            </a:pPr>
            <a:r>
              <a:rPr lang="en-US" sz="2600" b="1" dirty="0">
                <a:solidFill>
                  <a:schemeClr val="tx1"/>
                </a:solidFill>
              </a:rPr>
              <a:t>  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28763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solidFill>
              </a:rPr>
              <a:t>Start Smart 1.0</a:t>
            </a:r>
            <a:br>
              <a:rPr lang="en-US" dirty="0"/>
            </a:b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Kindergarten</a:t>
            </a:r>
          </a:p>
          <a:p>
            <a:r>
              <a:rPr lang="en-US" sz="4800" dirty="0">
                <a:solidFill>
                  <a:schemeClr val="tx1"/>
                </a:solidFill>
              </a:rPr>
              <a:t>Lesson 2</a:t>
            </a:r>
          </a:p>
        </p:txBody>
      </p:sp>
      <p:pic>
        <p:nvPicPr>
          <p:cNvPr id="4" name="Picture 3"/>
          <p:cNvPicPr>
            <a:picLocks noChangeAspect="1"/>
          </p:cNvPicPr>
          <p:nvPr/>
        </p:nvPicPr>
        <p:blipFill>
          <a:blip r:embed="rId3"/>
          <a:stretch>
            <a:fillRect/>
          </a:stretch>
        </p:blipFill>
        <p:spPr>
          <a:xfrm>
            <a:off x="6804660" y="526512"/>
            <a:ext cx="1562100" cy="1524000"/>
          </a:xfrm>
          <a:prstGeom prst="rect">
            <a:avLst/>
          </a:prstGeom>
        </p:spPr>
      </p:pic>
      <p:pic>
        <p:nvPicPr>
          <p:cNvPr id="5" name="Picture 4"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822960" y="605054"/>
            <a:ext cx="1405996" cy="1366917"/>
          </a:xfrm>
          <a:prstGeom prst="rect">
            <a:avLst/>
          </a:prstGeom>
          <a:noFill/>
          <a:ln>
            <a:noFill/>
          </a:ln>
        </p:spPr>
      </p:pic>
    </p:spTree>
    <p:extLst>
      <p:ext uri="{BB962C8B-B14F-4D97-AF65-F5344CB8AC3E}">
        <p14:creationId xmlns:p14="http://schemas.microsoft.com/office/powerpoint/2010/main" val="3901870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CREATE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113370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4171024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0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33165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22" y="366198"/>
            <a:ext cx="8321040" cy="1450757"/>
          </a:xfrm>
        </p:spPr>
        <p:txBody>
          <a:bodyPr/>
          <a:lstStyle/>
          <a:p>
            <a:r>
              <a:rPr lang="en-US" b="1" dirty="0">
                <a:solidFill>
                  <a:schemeClr val="tx1"/>
                </a:solidFill>
              </a:rPr>
              <a:t>Hand Gesture and Phrase-CREATE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060535" y="1816955"/>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8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0561" y="134937"/>
            <a:ext cx="8318500" cy="949325"/>
          </a:xfrm>
        </p:spPr>
        <p:txBody>
          <a:bodyPr/>
          <a:lstStyle/>
          <a:p>
            <a:pPr algn="ctr"/>
            <a:r>
              <a:rPr lang="en-US" b="1" dirty="0">
                <a:solidFill>
                  <a:schemeClr val="tx1"/>
                </a:solidFill>
                <a:latin typeface="+mn-lt"/>
              </a:rPr>
              <a:t>Prompt and Response Starters</a:t>
            </a:r>
          </a:p>
        </p:txBody>
      </p:sp>
      <p:sp>
        <p:nvSpPr>
          <p:cNvPr id="3" name="Content Placeholder 2"/>
          <p:cNvSpPr>
            <a:spLocks noGrp="1"/>
          </p:cNvSpPr>
          <p:nvPr>
            <p:ph idx="4294967295"/>
          </p:nvPr>
        </p:nvSpPr>
        <p:spPr>
          <a:xfrm>
            <a:off x="336882" y="1371600"/>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pPr>
              <a:buFont typeface="Arial" charset="0"/>
              <a:buChar char="•"/>
            </a:pPr>
            <a:r>
              <a:rPr lang="en-US" sz="3500" dirty="0">
                <a:latin typeface="Calibri"/>
                <a:cs typeface="Calibri"/>
              </a:rPr>
              <a:t>What do you notice?</a:t>
            </a:r>
          </a:p>
          <a:p>
            <a:pPr>
              <a:buFont typeface="Arial" charset="0"/>
              <a:buChar char="•"/>
            </a:pPr>
            <a:endParaRPr lang="en-US" sz="3500" dirty="0">
              <a:latin typeface="Calibri"/>
              <a:cs typeface="Calibri"/>
            </a:endParaRPr>
          </a:p>
          <a:p>
            <a:pPr>
              <a:buFont typeface="Arial" charset="0"/>
              <a:buChar char="•"/>
            </a:pPr>
            <a:r>
              <a:rPr lang="en-US" sz="3500" dirty="0">
                <a:latin typeface="Calibri"/>
                <a:cs typeface="Calibri"/>
              </a:rPr>
              <a:t>What do you think?</a:t>
            </a:r>
          </a:p>
          <a:p>
            <a:pPr>
              <a:buFont typeface="Arial" charset="0"/>
              <a:buChar char="•"/>
            </a:pPr>
            <a:endParaRPr lang="en-US" sz="3500" dirty="0">
              <a:latin typeface="Calibri"/>
              <a:cs typeface="Calibri"/>
            </a:endParaRPr>
          </a:p>
          <a:p>
            <a:pPr>
              <a:buFont typeface="Arial" charset="0"/>
              <a:buChar char="•"/>
            </a:pPr>
            <a:r>
              <a:rPr lang="en-US" sz="3500" dirty="0">
                <a:latin typeface="Calibri"/>
                <a:cs typeface="Calibri"/>
              </a:rPr>
              <a:t>What is your idea?</a:t>
            </a:r>
          </a:p>
          <a:p>
            <a:pPr marL="0" indent="0">
              <a:buNone/>
            </a:pPr>
            <a:r>
              <a:rPr lang="en-US" sz="3600" dirty="0">
                <a:latin typeface="Calibri"/>
                <a:cs typeface="Calibri"/>
              </a:rPr>
              <a:t>	</a:t>
            </a:r>
          </a:p>
        </p:txBody>
      </p:sp>
      <p:sp>
        <p:nvSpPr>
          <p:cNvPr id="5" name="Content Placeholder 2"/>
          <p:cNvSpPr txBox="1">
            <a:spLocks/>
          </p:cNvSpPr>
          <p:nvPr/>
        </p:nvSpPr>
        <p:spPr>
          <a:xfrm>
            <a:off x="4775200" y="1371600"/>
            <a:ext cx="41148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3500" dirty="0">
                <a:latin typeface="Calibri"/>
                <a:cs typeface="Calibri"/>
              </a:rPr>
              <a:t>I notice…</a:t>
            </a:r>
          </a:p>
          <a:p>
            <a:endParaRPr lang="en-US" sz="3500" dirty="0">
              <a:latin typeface="Calibri"/>
              <a:cs typeface="Calibri"/>
            </a:endParaRPr>
          </a:p>
          <a:p>
            <a:r>
              <a:rPr lang="en-US" sz="3500" dirty="0">
                <a:latin typeface="Calibri"/>
                <a:cs typeface="Calibri"/>
              </a:rPr>
              <a:t>I think…</a:t>
            </a:r>
          </a:p>
          <a:p>
            <a:endParaRPr lang="en-US" sz="3500" dirty="0">
              <a:latin typeface="Calibri"/>
              <a:cs typeface="Calibri"/>
            </a:endParaRPr>
          </a:p>
          <a:p>
            <a:r>
              <a:rPr lang="en-US" sz="3500" dirty="0">
                <a:latin typeface="Calibri"/>
                <a:cs typeface="Calibri"/>
              </a:rPr>
              <a:t>An idea is…</a:t>
            </a:r>
          </a:p>
        </p:txBody>
      </p:sp>
    </p:spTree>
    <p:extLst>
      <p:ext uri="{BB962C8B-B14F-4D97-AF65-F5344CB8AC3E}">
        <p14:creationId xmlns:p14="http://schemas.microsoft.com/office/powerpoint/2010/main" val="1622401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482600" y="330200"/>
            <a:ext cx="8166100" cy="5753100"/>
          </a:xfrm>
          <a:ln w="38100">
            <a:solidFill>
              <a:srgbClr val="0000FF"/>
            </a:solidFill>
            <a:miter lim="800000"/>
            <a:headEnd/>
            <a:tailEnd/>
          </a:ln>
        </p:spPr>
      </p:pic>
    </p:spTree>
    <p:extLst>
      <p:ext uri="{BB962C8B-B14F-4D97-AF65-F5344CB8AC3E}">
        <p14:creationId xmlns:p14="http://schemas.microsoft.com/office/powerpoint/2010/main" val="2635748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562219"/>
            <a:ext cx="2369262" cy="2200602"/>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78" y="105056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Screen Shot 2016-08-18 at 1.48.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836" y="898160"/>
            <a:ext cx="5719020" cy="4969239"/>
          </a:xfrm>
          <a:prstGeom prst="rect">
            <a:avLst/>
          </a:prstGeom>
        </p:spPr>
      </p:pic>
    </p:spTree>
    <p:extLst>
      <p:ext uri="{BB962C8B-B14F-4D97-AF65-F5344CB8AC3E}">
        <p14:creationId xmlns:p14="http://schemas.microsoft.com/office/powerpoint/2010/main" val="1335677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3282" y="926034"/>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289" y="2034030"/>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82815"/>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Screen Shot 2016-08-18 at 1.48.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392" y="1072328"/>
            <a:ext cx="5156463" cy="5124879"/>
          </a:xfrm>
          <a:prstGeom prst="rect">
            <a:avLst/>
          </a:prstGeom>
        </p:spPr>
      </p:pic>
      <p:pic>
        <p:nvPicPr>
          <p:cNvPr id="7" name="MODEL CREATE KINDER">
            <a:hlinkClick r:id="" action="ppaction://media"/>
            <a:extLst>
              <a:ext uri="{FF2B5EF4-FFF2-40B4-BE49-F238E27FC236}">
                <a16:creationId xmlns:a16="http://schemas.microsoft.com/office/drawing/2014/main" id="{F6C53A57-AA6E-C14D-8F65-3DF5AF132B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15678" y="89539"/>
            <a:ext cx="812800" cy="812800"/>
          </a:xfrm>
          <a:prstGeom prst="rect">
            <a:avLst/>
          </a:prstGeom>
          <a:ln w="38100">
            <a:solidFill>
              <a:schemeClr val="accent1"/>
            </a:solidFill>
          </a:ln>
        </p:spPr>
      </p:pic>
    </p:spTree>
    <p:extLst>
      <p:ext uri="{BB962C8B-B14F-4D97-AF65-F5344CB8AC3E}">
        <p14:creationId xmlns:p14="http://schemas.microsoft.com/office/powerpoint/2010/main" val="97898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8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539704"/>
          </a:xfrm>
          <a:prstGeom prst="rect">
            <a:avLst/>
          </a:prstGeom>
          <a:noFill/>
        </p:spPr>
        <p:txBody>
          <a:bodyPr wrap="square" rtlCol="0">
            <a:spAutoFit/>
          </a:bodyPr>
          <a:lstStyle/>
          <a:p>
            <a:r>
              <a:rPr lang="en-US" sz="1700" b="1" dirty="0"/>
              <a:t>Partner A: </a:t>
            </a:r>
            <a:r>
              <a:rPr lang="en-US" sz="1700" dirty="0"/>
              <a:t>I notice the sun smiling.  What do you notice. </a:t>
            </a:r>
          </a:p>
          <a:p>
            <a:endParaRPr lang="en-US" sz="1700" dirty="0"/>
          </a:p>
          <a:p>
            <a:endParaRPr lang="en-US" sz="1700" dirty="0"/>
          </a:p>
          <a:p>
            <a:endParaRPr lang="en-US" sz="1700" dirty="0"/>
          </a:p>
          <a:p>
            <a:r>
              <a:rPr lang="en-US" sz="1700" b="1" dirty="0"/>
              <a:t>Partner A:  </a:t>
            </a:r>
            <a:r>
              <a:rPr lang="en-US" sz="1700" dirty="0"/>
              <a:t>I notice a red bird with a bow.  What do you notice? </a:t>
            </a:r>
            <a:endParaRPr lang="en-US" sz="1700" b="1" dirty="0"/>
          </a:p>
          <a:p>
            <a:endParaRPr lang="en-US" sz="1700" b="1" dirty="0"/>
          </a:p>
          <a:p>
            <a:endParaRPr lang="en-US" sz="1700" b="1" dirty="0"/>
          </a:p>
          <a:p>
            <a:endParaRPr lang="en-US" sz="1700" b="1" dirty="0"/>
          </a:p>
          <a:p>
            <a:r>
              <a:rPr lang="en-US" sz="1700" b="1" dirty="0"/>
              <a:t>Partner A: </a:t>
            </a:r>
            <a:r>
              <a:rPr lang="en-US" sz="1700" dirty="0"/>
              <a:t>I notice people that are running and tents falling down.  What do you notice? </a:t>
            </a:r>
            <a:endParaRPr lang="en-US" sz="1700" b="1" dirty="0"/>
          </a:p>
          <a:p>
            <a:endParaRPr lang="en-US" sz="1700" dirty="0"/>
          </a:p>
          <a:p>
            <a:endParaRPr lang="en-US" sz="1700" dirty="0"/>
          </a:p>
          <a:p>
            <a:r>
              <a:rPr lang="en-US" sz="1700" b="1" dirty="0"/>
              <a:t>Partner A: </a:t>
            </a:r>
            <a:r>
              <a:rPr lang="en-US" sz="1700" dirty="0"/>
              <a:t>I notice it is raining.  What do you notice? </a:t>
            </a:r>
            <a:endParaRPr lang="en-US" sz="1700" b="1" dirty="0"/>
          </a:p>
        </p:txBody>
      </p:sp>
      <p:sp>
        <p:nvSpPr>
          <p:cNvPr id="5" name="TextBox 4"/>
          <p:cNvSpPr txBox="1"/>
          <p:nvPr/>
        </p:nvSpPr>
        <p:spPr>
          <a:xfrm>
            <a:off x="4591715" y="1052160"/>
            <a:ext cx="3619308" cy="4278094"/>
          </a:xfrm>
          <a:prstGeom prst="rect">
            <a:avLst/>
          </a:prstGeom>
          <a:noFill/>
        </p:spPr>
        <p:txBody>
          <a:bodyPr wrap="square" rtlCol="0">
            <a:spAutoFit/>
          </a:bodyPr>
          <a:lstStyle/>
          <a:p>
            <a:r>
              <a:rPr lang="en-US" sz="1700" b="1" dirty="0"/>
              <a:t>Partner B:  </a:t>
            </a:r>
            <a:r>
              <a:rPr lang="en-US" sz="1700" dirty="0"/>
              <a:t>I notice the clouds blowing.  What do you notice? </a:t>
            </a:r>
            <a:endParaRPr lang="en-US" sz="1700" b="1" dirty="0"/>
          </a:p>
          <a:p>
            <a:endParaRPr lang="en-US" sz="1700" dirty="0"/>
          </a:p>
          <a:p>
            <a:endParaRPr lang="en-US" sz="1700" b="1" dirty="0"/>
          </a:p>
          <a:p>
            <a:endParaRPr lang="en-US" sz="1700" b="1" dirty="0"/>
          </a:p>
          <a:p>
            <a:r>
              <a:rPr lang="en-US" sz="1700" b="1" dirty="0"/>
              <a:t>Partner B: </a:t>
            </a:r>
            <a:r>
              <a:rPr lang="en-US" sz="1700" dirty="0"/>
              <a:t>I notice a bird with a hat flying, too.  What do you notice? </a:t>
            </a:r>
            <a:endParaRPr lang="en-US" sz="1700" b="1" dirty="0"/>
          </a:p>
          <a:p>
            <a:endParaRPr lang="en-US" sz="1700" dirty="0"/>
          </a:p>
          <a:p>
            <a:endParaRPr lang="en-US" sz="1700" dirty="0"/>
          </a:p>
          <a:p>
            <a:endParaRPr lang="en-US" sz="1700" dirty="0"/>
          </a:p>
          <a:p>
            <a:r>
              <a:rPr lang="en-US" sz="1700" b="1" dirty="0"/>
              <a:t>Partner B: </a:t>
            </a:r>
            <a:r>
              <a:rPr lang="en-US" sz="1700" dirty="0"/>
              <a:t>I notice people hugging.  What do you notice? </a:t>
            </a:r>
          </a:p>
          <a:p>
            <a:endParaRPr lang="en-US" sz="1700" dirty="0"/>
          </a:p>
          <a:p>
            <a:endParaRPr lang="en-US" sz="1700" dirty="0"/>
          </a:p>
          <a:p>
            <a:endParaRPr lang="en-US" sz="1700" dirty="0"/>
          </a:p>
          <a:p>
            <a:r>
              <a:rPr lang="en-US" sz="1700" b="1" dirty="0"/>
              <a:t>Partner B</a:t>
            </a:r>
            <a:r>
              <a:rPr lang="en-US" sz="1700" dirty="0"/>
              <a:t>: I notice it is a stormy day. </a:t>
            </a:r>
            <a:endParaRPr lang="en-US" sz="1900" b="1"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1053292" y="-184955"/>
            <a:ext cx="6835775" cy="1001713"/>
          </a:xfrm>
        </p:spPr>
        <p:txBody>
          <a:bodyPr>
            <a:normAutofit/>
          </a:bodyPr>
          <a:lstStyle/>
          <a:p>
            <a:pPr algn="ctr"/>
            <a:r>
              <a:rPr lang="en-US" sz="2800" b="1" dirty="0">
                <a:solidFill>
                  <a:schemeClr val="tx1"/>
                </a:solidFill>
                <a:latin typeface="+mn-lt"/>
              </a:rPr>
              <a:t>What makes this a model conversation?</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155792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539704"/>
          </a:xfrm>
          <a:prstGeom prst="rect">
            <a:avLst/>
          </a:prstGeom>
          <a:noFill/>
        </p:spPr>
        <p:txBody>
          <a:bodyPr wrap="square" rtlCol="0">
            <a:spAutoFit/>
          </a:bodyPr>
          <a:lstStyle/>
          <a:p>
            <a:r>
              <a:rPr lang="en-US" sz="1700" b="1" dirty="0"/>
              <a:t>Partner A: </a:t>
            </a:r>
            <a:r>
              <a:rPr lang="en-US" sz="1700" dirty="0"/>
              <a:t>I notice the sun smiling.  What do you notice. </a:t>
            </a:r>
            <a:r>
              <a:rPr lang="en-US" sz="1700" b="1" dirty="0"/>
              <a:t>CR</a:t>
            </a:r>
          </a:p>
          <a:p>
            <a:endParaRPr lang="en-US" sz="1700" dirty="0"/>
          </a:p>
          <a:p>
            <a:endParaRPr lang="en-US" sz="1700" dirty="0"/>
          </a:p>
          <a:p>
            <a:r>
              <a:rPr lang="en-US" sz="1700" b="1" dirty="0"/>
              <a:t>Partner A:  </a:t>
            </a:r>
            <a:r>
              <a:rPr lang="en-US" sz="1700" dirty="0"/>
              <a:t>I notice a red bird with a bow.  What do you notice? </a:t>
            </a:r>
            <a:r>
              <a:rPr lang="en-US" sz="1700" b="1" dirty="0"/>
              <a:t>CR</a:t>
            </a:r>
          </a:p>
          <a:p>
            <a:endParaRPr lang="en-US" sz="1700" b="1" dirty="0"/>
          </a:p>
          <a:p>
            <a:endParaRPr lang="en-US" sz="1700" b="1" dirty="0"/>
          </a:p>
          <a:p>
            <a:endParaRPr lang="en-US" sz="1700" b="1" dirty="0"/>
          </a:p>
          <a:p>
            <a:r>
              <a:rPr lang="en-US" sz="1700" b="1" dirty="0"/>
              <a:t>Partner A: </a:t>
            </a:r>
            <a:r>
              <a:rPr lang="en-US" sz="1700" dirty="0"/>
              <a:t>I notice people that are running and tents falling down.  What do you notice? </a:t>
            </a:r>
            <a:r>
              <a:rPr lang="en-US" sz="1700" b="1" dirty="0"/>
              <a:t>CR</a:t>
            </a:r>
          </a:p>
          <a:p>
            <a:endParaRPr lang="en-US" sz="1700" dirty="0"/>
          </a:p>
          <a:p>
            <a:endParaRPr lang="en-US" sz="1700" dirty="0"/>
          </a:p>
          <a:p>
            <a:r>
              <a:rPr lang="en-US" sz="1700" b="1" dirty="0"/>
              <a:t>Partner A: </a:t>
            </a:r>
            <a:r>
              <a:rPr lang="en-US" sz="1700" dirty="0"/>
              <a:t>I notice it is raining.  What do you notice? </a:t>
            </a:r>
            <a:r>
              <a:rPr lang="en-US" sz="1700" b="1" dirty="0"/>
              <a:t>CR</a:t>
            </a:r>
          </a:p>
        </p:txBody>
      </p:sp>
      <p:sp>
        <p:nvSpPr>
          <p:cNvPr id="5" name="TextBox 4"/>
          <p:cNvSpPr txBox="1"/>
          <p:nvPr/>
        </p:nvSpPr>
        <p:spPr>
          <a:xfrm>
            <a:off x="4591715" y="1052160"/>
            <a:ext cx="3619308" cy="4539704"/>
          </a:xfrm>
          <a:prstGeom prst="rect">
            <a:avLst/>
          </a:prstGeom>
          <a:noFill/>
        </p:spPr>
        <p:txBody>
          <a:bodyPr wrap="square" rtlCol="0">
            <a:spAutoFit/>
          </a:bodyPr>
          <a:lstStyle/>
          <a:p>
            <a:r>
              <a:rPr lang="en-US" sz="1700" b="1" dirty="0"/>
              <a:t>Partner B:  </a:t>
            </a:r>
            <a:r>
              <a:rPr lang="en-US" sz="1700" dirty="0"/>
              <a:t>I notice the clouds blowing.  What do you notice? </a:t>
            </a:r>
            <a:r>
              <a:rPr lang="en-US" sz="1700" b="1" dirty="0"/>
              <a:t>CR</a:t>
            </a:r>
          </a:p>
          <a:p>
            <a:endParaRPr lang="en-US" sz="1700" dirty="0"/>
          </a:p>
          <a:p>
            <a:endParaRPr lang="en-US" sz="1700" b="1" dirty="0"/>
          </a:p>
          <a:p>
            <a:r>
              <a:rPr lang="en-US" sz="1700" b="1" dirty="0"/>
              <a:t>Partner B: </a:t>
            </a:r>
            <a:r>
              <a:rPr lang="en-US" sz="1700" dirty="0"/>
              <a:t>I notice a bird with a hat flying, too.  What do you notice? </a:t>
            </a:r>
            <a:r>
              <a:rPr lang="en-US" sz="1700" b="1" dirty="0"/>
              <a:t>CR</a:t>
            </a:r>
          </a:p>
          <a:p>
            <a:endParaRPr lang="en-US" sz="1700" dirty="0"/>
          </a:p>
          <a:p>
            <a:endParaRPr lang="en-US" sz="1700" dirty="0"/>
          </a:p>
          <a:p>
            <a:endParaRPr lang="en-US" sz="1700" dirty="0"/>
          </a:p>
          <a:p>
            <a:r>
              <a:rPr lang="en-US" sz="1700" b="1" dirty="0"/>
              <a:t>Partner B: </a:t>
            </a:r>
            <a:r>
              <a:rPr lang="en-US" sz="1700" dirty="0"/>
              <a:t>I notice people hugging.  What do you notice? </a:t>
            </a:r>
            <a:r>
              <a:rPr lang="en-US" sz="1700" b="1" dirty="0"/>
              <a:t>CR</a:t>
            </a:r>
          </a:p>
          <a:p>
            <a:endParaRPr lang="en-US" sz="1700" dirty="0"/>
          </a:p>
          <a:p>
            <a:endParaRPr lang="en-US" sz="1700" dirty="0"/>
          </a:p>
          <a:p>
            <a:endParaRPr lang="en-US" sz="1700" dirty="0"/>
          </a:p>
          <a:p>
            <a:r>
              <a:rPr lang="en-US" sz="1700" b="1" dirty="0"/>
              <a:t>Partner B</a:t>
            </a:r>
            <a:r>
              <a:rPr lang="en-US" sz="1700" dirty="0"/>
              <a:t>: I notice it is a stormy day. </a:t>
            </a:r>
            <a:r>
              <a:rPr lang="en-US" sz="1700" b="1" dirty="0"/>
              <a:t>CR</a:t>
            </a:r>
            <a:endParaRPr lang="en-US" sz="1900" b="1"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86581" y="-87636"/>
            <a:ext cx="7970838" cy="1001713"/>
          </a:xfrm>
        </p:spPr>
        <p:txBody>
          <a:bodyPr>
            <a:normAutofit/>
          </a:bodyPr>
          <a:lstStyle/>
          <a:p>
            <a:pPr algn="ctr"/>
            <a:r>
              <a:rPr lang="en-US" sz="2800" b="1" u="sng" dirty="0">
                <a:solidFill>
                  <a:schemeClr val="tx1"/>
                </a:solidFill>
                <a:latin typeface="+mn-lt"/>
              </a:rPr>
              <a:t>Understanding the Skill: CREATE</a:t>
            </a:r>
            <a:endParaRPr lang="en-US" sz="2800" b="1" dirty="0">
              <a:solidFill>
                <a:schemeClr val="tx1"/>
              </a:solidFill>
              <a:latin typeface="+mn-lt"/>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cxnSp>
        <p:nvCxnSpPr>
          <p:cNvPr id="6" name="Straight Connector 5"/>
          <p:cNvCxnSpPr/>
          <p:nvPr/>
        </p:nvCxnSpPr>
        <p:spPr>
          <a:xfrm>
            <a:off x="2260600" y="1386800"/>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2800" y="1610200"/>
            <a:ext cx="20066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765800" y="1386800"/>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00700" y="1610200"/>
            <a:ext cx="20066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413000" y="2428200"/>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413000" y="2707600"/>
            <a:ext cx="16764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765800" y="2428200"/>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65800" y="2707600"/>
            <a:ext cx="21590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86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482600" y="330200"/>
            <a:ext cx="8166100" cy="5753100"/>
          </a:xfrm>
          <a:ln w="38100">
            <a:solidFill>
              <a:srgbClr val="0000FF"/>
            </a:solidFill>
            <a:miter lim="800000"/>
            <a:headEnd/>
            <a:tailEnd/>
          </a:ln>
        </p:spPr>
      </p:pic>
    </p:spTree>
    <p:extLst>
      <p:ext uri="{BB962C8B-B14F-4D97-AF65-F5344CB8AC3E}">
        <p14:creationId xmlns:p14="http://schemas.microsoft.com/office/powerpoint/2010/main" val="1023656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4166012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3093" y="945513"/>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00" y="2053509"/>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72635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Screen Shot 2016-08-18 at 1.48.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9036" y="1115870"/>
            <a:ext cx="5165819" cy="5124879"/>
          </a:xfrm>
          <a:prstGeom prst="rect">
            <a:avLst/>
          </a:prstGeom>
        </p:spPr>
      </p:pic>
      <p:pic>
        <p:nvPicPr>
          <p:cNvPr id="7" name="NONMODEL CREATE KINDER">
            <a:hlinkClick r:id="" action="ppaction://media"/>
            <a:extLst>
              <a:ext uri="{FF2B5EF4-FFF2-40B4-BE49-F238E27FC236}">
                <a16:creationId xmlns:a16="http://schemas.microsoft.com/office/drawing/2014/main" id="{98E05351-2E4B-EC46-888C-4CBF7BF241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69179" y="161560"/>
            <a:ext cx="812800" cy="812800"/>
          </a:xfrm>
          <a:prstGeom prst="rect">
            <a:avLst/>
          </a:prstGeom>
          <a:ln w="38100">
            <a:solidFill>
              <a:schemeClr val="accent1"/>
            </a:solidFill>
          </a:ln>
        </p:spPr>
      </p:pic>
    </p:spTree>
    <p:extLst>
      <p:ext uri="{BB962C8B-B14F-4D97-AF65-F5344CB8AC3E}">
        <p14:creationId xmlns:p14="http://schemas.microsoft.com/office/powerpoint/2010/main" val="66245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3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see a sun.</a:t>
            </a:r>
          </a:p>
          <a:p>
            <a:r>
              <a:rPr lang="en-US" sz="1700" dirty="0"/>
              <a:t>                   </a:t>
            </a:r>
          </a:p>
          <a:p>
            <a:endParaRPr lang="en-US" sz="1700" dirty="0"/>
          </a:p>
          <a:p>
            <a:endParaRPr lang="en-US" sz="1700" dirty="0"/>
          </a:p>
          <a:p>
            <a:endParaRPr lang="en-US" sz="1700" dirty="0"/>
          </a:p>
          <a:p>
            <a:r>
              <a:rPr lang="en-US" sz="1700" b="1" dirty="0"/>
              <a:t>Partner A:  </a:t>
            </a:r>
            <a:r>
              <a:rPr lang="en-US" sz="1700" dirty="0"/>
              <a:t>I see a bird. </a:t>
            </a:r>
          </a:p>
          <a:p>
            <a:endParaRPr lang="en-US" sz="1700" dirty="0"/>
          </a:p>
          <a:p>
            <a:endParaRPr lang="en-US" sz="1700" dirty="0"/>
          </a:p>
          <a:p>
            <a:endParaRPr lang="en-US" sz="1700" dirty="0"/>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I see people.</a:t>
            </a:r>
          </a:p>
          <a:p>
            <a:endParaRPr lang="en-US" sz="1700" dirty="0"/>
          </a:p>
          <a:p>
            <a:endParaRPr lang="en-US" sz="1700" dirty="0"/>
          </a:p>
          <a:p>
            <a:endParaRPr lang="en-US" sz="1700" dirty="0"/>
          </a:p>
          <a:p>
            <a:r>
              <a:rPr lang="en-US" sz="1700" b="1" dirty="0"/>
              <a:t>Partner A</a:t>
            </a:r>
            <a:r>
              <a:rPr lang="en-US" sz="1700" dirty="0"/>
              <a:t>: I don’t like the rainy day.</a:t>
            </a:r>
          </a:p>
        </p:txBody>
      </p:sp>
      <p:sp>
        <p:nvSpPr>
          <p:cNvPr id="5" name="TextBox 4"/>
          <p:cNvSpPr txBox="1"/>
          <p:nvPr/>
        </p:nvSpPr>
        <p:spPr>
          <a:xfrm>
            <a:off x="4591715" y="1052160"/>
            <a:ext cx="3619308" cy="5847755"/>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b="1" dirty="0"/>
          </a:p>
          <a:p>
            <a:endParaRPr lang="en-US" sz="1700" b="1" dirty="0"/>
          </a:p>
          <a:p>
            <a:r>
              <a:rPr lang="en-US" sz="1700" b="1" dirty="0"/>
              <a:t>Partner B: </a:t>
            </a:r>
            <a:r>
              <a:rPr lang="en-US" sz="1700" dirty="0"/>
              <a:t>I see a bird, too. </a:t>
            </a:r>
            <a:endParaRPr lang="en-US" sz="1700" b="1" dirty="0"/>
          </a:p>
          <a:p>
            <a:endParaRPr lang="en-US" sz="1700" b="1" dirty="0"/>
          </a:p>
          <a:p>
            <a:endParaRPr lang="en-US" sz="1700" b="1" dirty="0"/>
          </a:p>
          <a:p>
            <a:endParaRPr lang="en-US" sz="1700" b="1" dirty="0"/>
          </a:p>
          <a:p>
            <a:r>
              <a:rPr lang="en-US" sz="1700" b="1" dirty="0"/>
              <a:t>Partner B: </a:t>
            </a:r>
            <a:r>
              <a:rPr lang="en-US" sz="1700" dirty="0"/>
              <a:t>I see wind.</a:t>
            </a:r>
          </a:p>
          <a:p>
            <a:endParaRPr lang="en-US" sz="1700" dirty="0"/>
          </a:p>
          <a:p>
            <a:endParaRPr lang="en-US" sz="1700" dirty="0"/>
          </a:p>
          <a:p>
            <a:endParaRPr lang="en-US" sz="1700" dirty="0"/>
          </a:p>
          <a:p>
            <a:endParaRPr lang="en-US" sz="1700" dirty="0"/>
          </a:p>
          <a:p>
            <a:r>
              <a:rPr lang="en-US" sz="1700" b="1" dirty="0"/>
              <a:t>Partner B: </a:t>
            </a:r>
            <a:r>
              <a:rPr lang="en-US" sz="1700" dirty="0"/>
              <a:t>I see a tent.</a:t>
            </a:r>
          </a:p>
          <a:p>
            <a:endParaRPr lang="en-US" sz="1700" dirty="0"/>
          </a:p>
          <a:p>
            <a:endParaRPr lang="en-US" sz="1700" dirty="0"/>
          </a:p>
          <a:p>
            <a:endParaRPr lang="en-US" sz="1700" dirty="0"/>
          </a:p>
          <a:p>
            <a:r>
              <a:rPr lang="en-US" sz="1700" b="1" dirty="0"/>
              <a:t>Partner B</a:t>
            </a:r>
            <a:r>
              <a:rPr lang="en-US" sz="1700" dirty="0"/>
              <a:t>: I don’t like the rainy day.</a:t>
            </a:r>
          </a:p>
          <a:p>
            <a:endParaRPr lang="en-US" sz="1700" dirty="0"/>
          </a:p>
          <a:p>
            <a:endParaRPr lang="en-US" sz="1700" dirty="0"/>
          </a:p>
          <a:p>
            <a:endParaRPr lang="en-US" sz="17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8906"/>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78844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60325"/>
            <a:ext cx="8229600" cy="1001713"/>
          </a:xfrm>
        </p:spPr>
        <p:txBody>
          <a:bodyPr>
            <a:normAutofit/>
          </a:bodyPr>
          <a:lstStyle/>
          <a:p>
            <a:pPr algn="ctr"/>
            <a:r>
              <a:rPr lang="en-US" sz="2800" b="1" u="sng" dirty="0">
                <a:solidFill>
                  <a:schemeClr val="tx1"/>
                </a:solidFill>
                <a:latin typeface="+mn-lt"/>
              </a:rPr>
              <a:t>REVIEW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961307"/>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11733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30934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08627"/>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099098"/>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5664"/>
            <a:ext cx="1199599" cy="1048469"/>
          </a:xfrm>
          <a:prstGeom prst="rect">
            <a:avLst/>
          </a:prstGeom>
        </p:spPr>
      </p:pic>
      <p:pic>
        <p:nvPicPr>
          <p:cNvPr id="15" name="Picture 14"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4265375"/>
            <a:ext cx="948679" cy="957629"/>
          </a:xfrm>
          <a:prstGeom prst="rect">
            <a:avLst/>
          </a:prstGeom>
        </p:spPr>
      </p:pic>
      <p:pic>
        <p:nvPicPr>
          <p:cNvPr id="16" name="Picture 1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2675"/>
            <a:ext cx="1199599" cy="1048469"/>
          </a:xfrm>
          <a:prstGeom prst="rect">
            <a:avLst/>
          </a:prstGeom>
        </p:spPr>
      </p:pic>
    </p:spTree>
    <p:extLst>
      <p:ext uri="{BB962C8B-B14F-4D97-AF65-F5344CB8AC3E}">
        <p14:creationId xmlns:p14="http://schemas.microsoft.com/office/powerpoint/2010/main" val="38684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20319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130" y="319919"/>
            <a:ext cx="4563782" cy="5906070"/>
          </a:xfrm>
          <a:prstGeom prst="rect">
            <a:avLst/>
          </a:prstGeom>
          <a:solidFill>
            <a:schemeClr val="bg1"/>
          </a:solidFill>
          <a:ln>
            <a:solidFill>
              <a:schemeClr val="tx1"/>
            </a:solidFill>
          </a:ln>
        </p:spPr>
      </p:pic>
      <p:sp>
        <p:nvSpPr>
          <p:cNvPr id="6" name="TextBox 5">
            <a:extLst>
              <a:ext uri="{FF2B5EF4-FFF2-40B4-BE49-F238E27FC236}">
                <a16:creationId xmlns:a16="http://schemas.microsoft.com/office/drawing/2014/main" id="{6A5A54B2-DE85-574A-95F9-357BC1CE1E2A}"/>
              </a:ext>
            </a:extLst>
          </p:cNvPr>
          <p:cNvSpPr txBox="1"/>
          <p:nvPr/>
        </p:nvSpPr>
        <p:spPr>
          <a:xfrm>
            <a:off x="188549" y="5208499"/>
            <a:ext cx="3581400" cy="923330"/>
          </a:xfrm>
          <a:prstGeom prst="rect">
            <a:avLst/>
          </a:prstGeom>
          <a:noFill/>
        </p:spPr>
        <p:txBody>
          <a:bodyPr wrap="square" rtlCol="0">
            <a:spAutoFit/>
          </a:bodyPr>
          <a:lstStyle/>
          <a:p>
            <a:r>
              <a:rPr lang="en-US" b="1" dirty="0"/>
              <a:t>Note to Teacher: </a:t>
            </a:r>
            <a:r>
              <a:rPr lang="en-US" dirty="0"/>
              <a:t>Consult pg. 10 of Start Smart 1.0 Lessons or Teacher Resources at end of Power point</a:t>
            </a:r>
          </a:p>
        </p:txBody>
      </p:sp>
    </p:spTree>
    <p:extLst>
      <p:ext uri="{BB962C8B-B14F-4D97-AF65-F5344CB8AC3E}">
        <p14:creationId xmlns:p14="http://schemas.microsoft.com/office/powerpoint/2010/main" val="209585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2920" y="3077255"/>
            <a:ext cx="2075395" cy="2693045"/>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20" y="1028787"/>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305F2EFC-9AE8-1C41-874E-9684356E5C19}"/>
              </a:ext>
            </a:extLst>
          </p:cNvPr>
          <p:cNvPicPr>
            <a:picLocks noChangeAspect="1"/>
          </p:cNvPicPr>
          <p:nvPr/>
        </p:nvPicPr>
        <p:blipFill>
          <a:blip r:embed="rId4"/>
          <a:stretch>
            <a:fillRect/>
          </a:stretch>
        </p:blipFill>
        <p:spPr>
          <a:xfrm>
            <a:off x="2739557" y="1001077"/>
            <a:ext cx="6182770" cy="4485323"/>
          </a:xfrm>
          <a:prstGeom prst="rect">
            <a:avLst/>
          </a:prstGeom>
          <a:ln w="38100">
            <a:solidFill>
              <a:schemeClr val="tx1"/>
            </a:solidFill>
          </a:ln>
        </p:spPr>
      </p:pic>
    </p:spTree>
    <p:extLst>
      <p:ext uri="{BB962C8B-B14F-4D97-AF65-F5344CB8AC3E}">
        <p14:creationId xmlns:p14="http://schemas.microsoft.com/office/powerpoint/2010/main" val="347522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CREATE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73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017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CREATE?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36421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solidFill>
              </a:rPr>
              <a:t>Start Smart 1.0</a:t>
            </a:r>
            <a:br>
              <a:rPr lang="en-US" dirty="0"/>
            </a:b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Kindergarten</a:t>
            </a:r>
          </a:p>
          <a:p>
            <a:r>
              <a:rPr lang="en-US" sz="4800" dirty="0">
                <a:solidFill>
                  <a:schemeClr val="tx1"/>
                </a:solidFill>
              </a:rPr>
              <a:t>Lesson 3</a:t>
            </a:r>
          </a:p>
        </p:txBody>
      </p:sp>
      <p:pic>
        <p:nvPicPr>
          <p:cNvPr id="4" name="Picture 3"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822960" y="628443"/>
            <a:ext cx="1405996" cy="1366917"/>
          </a:xfrm>
          <a:prstGeom prst="rect">
            <a:avLst/>
          </a:prstGeom>
          <a:noFill/>
          <a:ln>
            <a:noFill/>
          </a:ln>
        </p:spPr>
      </p:pic>
      <p:pic>
        <p:nvPicPr>
          <p:cNvPr id="5" name="Picture 4"/>
          <p:cNvPicPr>
            <a:picLocks noChangeAspect="1"/>
          </p:cNvPicPr>
          <p:nvPr/>
        </p:nvPicPr>
        <p:blipFill>
          <a:blip r:embed="rId4"/>
          <a:stretch>
            <a:fillRect/>
          </a:stretch>
        </p:blipFill>
        <p:spPr>
          <a:xfrm>
            <a:off x="6804660" y="471360"/>
            <a:ext cx="1562100" cy="1524000"/>
          </a:xfrm>
          <a:prstGeom prst="rect">
            <a:avLst/>
          </a:prstGeom>
        </p:spPr>
      </p:pic>
    </p:spTree>
    <p:extLst>
      <p:ext uri="{BB962C8B-B14F-4D97-AF65-F5344CB8AC3E}">
        <p14:creationId xmlns:p14="http://schemas.microsoft.com/office/powerpoint/2010/main" val="185463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3310856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04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317025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73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254000"/>
            <a:ext cx="8166100" cy="5753100"/>
          </a:xfrm>
          <a:ln w="38100">
            <a:solidFill>
              <a:srgbClr val="0000FF"/>
            </a:solidFill>
            <a:miter lim="800000"/>
            <a:headEnd/>
            <a:tailEnd/>
          </a:ln>
        </p:spPr>
      </p:pic>
    </p:spTree>
    <p:extLst>
      <p:ext uri="{BB962C8B-B14F-4D97-AF65-F5344CB8AC3E}">
        <p14:creationId xmlns:p14="http://schemas.microsoft.com/office/powerpoint/2010/main" val="2940850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2361" y="6316125"/>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576462" y="3409763"/>
            <a:ext cx="2075395" cy="2693045"/>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62" y="1072329"/>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Picture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701" y="898161"/>
            <a:ext cx="5943600" cy="5247827"/>
          </a:xfrm>
          <a:prstGeom prst="rect">
            <a:avLst/>
          </a:prstGeom>
        </p:spPr>
      </p:pic>
    </p:spTree>
    <p:extLst>
      <p:ext uri="{BB962C8B-B14F-4D97-AF65-F5344CB8AC3E}">
        <p14:creationId xmlns:p14="http://schemas.microsoft.com/office/powerpoint/2010/main" val="412485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634" y="947805"/>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641" y="2055801"/>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06221" y="3704586"/>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Pictur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7266" y="1015359"/>
            <a:ext cx="5434464" cy="5247827"/>
          </a:xfrm>
          <a:prstGeom prst="rect">
            <a:avLst/>
          </a:prstGeom>
        </p:spPr>
      </p:pic>
      <p:pic>
        <p:nvPicPr>
          <p:cNvPr id="9" name="MODEL LESSON 3 KINDER">
            <a:hlinkClick r:id="" action="ppaction://media"/>
            <a:extLst>
              <a:ext uri="{FF2B5EF4-FFF2-40B4-BE49-F238E27FC236}">
                <a16:creationId xmlns:a16="http://schemas.microsoft.com/office/drawing/2014/main" id="{3AD7848D-4F9C-8A48-AA18-425B6FFF6E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3830" y="113234"/>
            <a:ext cx="812800" cy="812800"/>
          </a:xfrm>
          <a:prstGeom prst="rect">
            <a:avLst/>
          </a:prstGeom>
          <a:ln w="38100">
            <a:solidFill>
              <a:schemeClr val="accent1"/>
            </a:solidFill>
          </a:ln>
        </p:spPr>
      </p:pic>
    </p:spTree>
    <p:extLst>
      <p:ext uri="{BB962C8B-B14F-4D97-AF65-F5344CB8AC3E}">
        <p14:creationId xmlns:p14="http://schemas.microsoft.com/office/powerpoint/2010/main" val="69914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6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278094"/>
          </a:xfrm>
          <a:prstGeom prst="rect">
            <a:avLst/>
          </a:prstGeom>
          <a:noFill/>
        </p:spPr>
        <p:txBody>
          <a:bodyPr wrap="square" rtlCol="0">
            <a:spAutoFit/>
          </a:bodyPr>
          <a:lstStyle/>
          <a:p>
            <a:r>
              <a:rPr lang="en-US" sz="1700" b="1" dirty="0"/>
              <a:t>Partner A: </a:t>
            </a:r>
            <a:r>
              <a:rPr lang="en-US" sz="1700" dirty="0"/>
              <a:t>I notice a bird wearing a hat.  What do you notice?</a:t>
            </a:r>
          </a:p>
          <a:p>
            <a:endParaRPr lang="en-US" sz="1700" dirty="0"/>
          </a:p>
          <a:p>
            <a:endParaRPr lang="en-US" sz="1700" dirty="0"/>
          </a:p>
          <a:p>
            <a:r>
              <a:rPr lang="en-US" sz="1700" b="1" dirty="0"/>
              <a:t>Partner A:  </a:t>
            </a:r>
            <a:r>
              <a:rPr lang="en-US" sz="1700" dirty="0"/>
              <a:t>I notice the rooster is wearing clothes.  What do you notice?</a:t>
            </a:r>
            <a:endParaRPr lang="en-US" sz="1700" b="1" dirty="0"/>
          </a:p>
          <a:p>
            <a:endParaRPr lang="en-US" sz="1700" b="1" dirty="0"/>
          </a:p>
          <a:p>
            <a:endParaRPr lang="en-US" sz="1700" b="1" dirty="0"/>
          </a:p>
          <a:p>
            <a:r>
              <a:rPr lang="en-US" sz="1700" b="1" dirty="0"/>
              <a:t>Partner A: </a:t>
            </a:r>
            <a:r>
              <a:rPr lang="en-US" sz="1700" dirty="0"/>
              <a:t>I notice a lizard.  What do you notice?</a:t>
            </a:r>
          </a:p>
          <a:p>
            <a:endParaRPr lang="en-US" sz="1700" dirty="0"/>
          </a:p>
          <a:p>
            <a:endParaRPr lang="en-US" sz="1700" dirty="0"/>
          </a:p>
          <a:p>
            <a:endParaRPr lang="en-US" sz="1700" dirty="0"/>
          </a:p>
          <a:p>
            <a:r>
              <a:rPr lang="en-US" sz="1700" b="1" dirty="0"/>
              <a:t>Partner A: </a:t>
            </a:r>
            <a:r>
              <a:rPr lang="en-US" sz="1700" dirty="0"/>
              <a:t>I notice a dog on the road.  What do you notice?</a:t>
            </a:r>
          </a:p>
        </p:txBody>
      </p:sp>
      <p:sp>
        <p:nvSpPr>
          <p:cNvPr id="5" name="TextBox 4"/>
          <p:cNvSpPr txBox="1"/>
          <p:nvPr/>
        </p:nvSpPr>
        <p:spPr>
          <a:xfrm>
            <a:off x="4591715" y="1052160"/>
            <a:ext cx="3619308" cy="4278094"/>
          </a:xfrm>
          <a:prstGeom prst="rect">
            <a:avLst/>
          </a:prstGeom>
          <a:noFill/>
        </p:spPr>
        <p:txBody>
          <a:bodyPr wrap="square" rtlCol="0">
            <a:spAutoFit/>
          </a:bodyPr>
          <a:lstStyle/>
          <a:p>
            <a:r>
              <a:rPr lang="en-US" sz="1700" b="1" dirty="0"/>
              <a:t>Partner B:  </a:t>
            </a:r>
            <a:r>
              <a:rPr lang="en-US" sz="1700" dirty="0"/>
              <a:t>I notice the fire.  What do you notice?</a:t>
            </a:r>
          </a:p>
          <a:p>
            <a:endParaRPr lang="en-US" sz="1700" dirty="0"/>
          </a:p>
          <a:p>
            <a:endParaRPr lang="en-US" sz="1700" b="1" dirty="0"/>
          </a:p>
          <a:p>
            <a:r>
              <a:rPr lang="en-US" sz="1700" b="1" dirty="0"/>
              <a:t>Partner B: </a:t>
            </a:r>
            <a:r>
              <a:rPr lang="en-US" sz="1700" dirty="0"/>
              <a:t>I notice a cow.  What do you notice?</a:t>
            </a:r>
          </a:p>
          <a:p>
            <a:endParaRPr lang="en-US" sz="1700" dirty="0"/>
          </a:p>
          <a:p>
            <a:endParaRPr lang="en-US" sz="1700" dirty="0"/>
          </a:p>
          <a:p>
            <a:endParaRPr lang="en-US" sz="1700" dirty="0"/>
          </a:p>
          <a:p>
            <a:r>
              <a:rPr lang="en-US" sz="1700" b="1" dirty="0"/>
              <a:t>Partner B: </a:t>
            </a:r>
            <a:r>
              <a:rPr lang="en-US" sz="1700" dirty="0"/>
              <a:t>I notice the rooster has an orange tail.  What do you notice?</a:t>
            </a:r>
          </a:p>
          <a:p>
            <a:endParaRPr lang="en-US" sz="1700" dirty="0"/>
          </a:p>
          <a:p>
            <a:endParaRPr lang="en-US" sz="1700" dirty="0"/>
          </a:p>
          <a:p>
            <a:r>
              <a:rPr lang="en-US" sz="1700" b="1" dirty="0"/>
              <a:t>Partner B</a:t>
            </a:r>
            <a:r>
              <a:rPr lang="en-US" sz="1700" dirty="0"/>
              <a:t>: I notice a house and trees.  What do you notice?</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228603" y="-63502"/>
            <a:ext cx="8229600" cy="1001713"/>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94157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406400"/>
            <a:ext cx="8166100" cy="5753100"/>
          </a:xfrm>
          <a:ln w="38100">
            <a:solidFill>
              <a:srgbClr val="0000FF"/>
            </a:solidFill>
            <a:miter lim="800000"/>
            <a:headEnd/>
            <a:tailEnd/>
          </a:ln>
        </p:spPr>
      </p:pic>
    </p:spTree>
    <p:extLst>
      <p:ext uri="{BB962C8B-B14F-4D97-AF65-F5344CB8AC3E}">
        <p14:creationId xmlns:p14="http://schemas.microsoft.com/office/powerpoint/2010/main" val="2076761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5492" y="96957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499" y="207757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06221" y="372635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Pictur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7266" y="1037130"/>
            <a:ext cx="5434464" cy="5247827"/>
          </a:xfrm>
          <a:prstGeom prst="rect">
            <a:avLst/>
          </a:prstGeom>
        </p:spPr>
      </p:pic>
      <p:pic>
        <p:nvPicPr>
          <p:cNvPr id="9" name="NONMODEL LESSON 3 KINDER">
            <a:hlinkClick r:id="" action="ppaction://media"/>
            <a:extLst>
              <a:ext uri="{FF2B5EF4-FFF2-40B4-BE49-F238E27FC236}">
                <a16:creationId xmlns:a16="http://schemas.microsoft.com/office/drawing/2014/main" id="{4B9854FF-3B62-2E42-BDEA-3C6BBCE57A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2166" y="91463"/>
            <a:ext cx="812800" cy="812800"/>
          </a:xfrm>
          <a:prstGeom prst="rect">
            <a:avLst/>
          </a:prstGeom>
          <a:ln w="38100">
            <a:solidFill>
              <a:schemeClr val="accent1"/>
            </a:solidFill>
          </a:ln>
        </p:spPr>
      </p:pic>
    </p:spTree>
    <p:extLst>
      <p:ext uri="{BB962C8B-B14F-4D97-AF65-F5344CB8AC3E}">
        <p14:creationId xmlns:p14="http://schemas.microsoft.com/office/powerpoint/2010/main" val="2630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8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278094"/>
          </a:xfrm>
          <a:prstGeom prst="rect">
            <a:avLst/>
          </a:prstGeom>
          <a:noFill/>
        </p:spPr>
        <p:txBody>
          <a:bodyPr wrap="square" rtlCol="0">
            <a:spAutoFit/>
          </a:bodyPr>
          <a:lstStyle/>
          <a:p>
            <a:r>
              <a:rPr lang="en-US" sz="1700" b="1" dirty="0"/>
              <a:t>Partner A: </a:t>
            </a:r>
            <a:r>
              <a:rPr lang="en-US" sz="1700" dirty="0"/>
              <a:t>I see a bird.</a:t>
            </a:r>
          </a:p>
          <a:p>
            <a:endParaRPr lang="en-US" sz="1700" dirty="0"/>
          </a:p>
          <a:p>
            <a:endParaRPr lang="en-US" sz="1700" dirty="0"/>
          </a:p>
          <a:p>
            <a:endParaRPr lang="en-US" sz="1700" dirty="0"/>
          </a:p>
          <a:p>
            <a:endParaRPr lang="en-US" sz="1700" dirty="0"/>
          </a:p>
          <a:p>
            <a:r>
              <a:rPr lang="en-US" sz="1700" b="1" dirty="0"/>
              <a:t>Partner A:  </a:t>
            </a:r>
            <a:r>
              <a:rPr lang="en-US" sz="1700" dirty="0"/>
              <a:t>I see the fire. </a:t>
            </a:r>
            <a:endParaRPr lang="en-US" sz="1700" b="1" dirty="0"/>
          </a:p>
          <a:p>
            <a:endParaRPr lang="en-US" sz="1700" b="1" dirty="0"/>
          </a:p>
          <a:p>
            <a:endParaRPr lang="en-US" sz="1700" b="1" dirty="0"/>
          </a:p>
          <a:p>
            <a:endParaRPr lang="en-US" sz="1700" b="1" dirty="0"/>
          </a:p>
          <a:p>
            <a:endParaRPr lang="en-US" sz="1700" b="1" dirty="0"/>
          </a:p>
          <a:p>
            <a:r>
              <a:rPr lang="en-US" sz="1700" b="1" dirty="0"/>
              <a:t>Partner A: </a:t>
            </a:r>
            <a:r>
              <a:rPr lang="en-US" sz="1700" dirty="0"/>
              <a:t>I The rooster has a hat.</a:t>
            </a:r>
          </a:p>
          <a:p>
            <a:endParaRPr lang="en-US" sz="1700" dirty="0"/>
          </a:p>
          <a:p>
            <a:endParaRPr lang="en-US" sz="1700" dirty="0"/>
          </a:p>
          <a:p>
            <a:endParaRPr lang="en-US" sz="1700" dirty="0"/>
          </a:p>
          <a:p>
            <a:r>
              <a:rPr lang="en-US" sz="1700" b="1" dirty="0"/>
              <a:t>Partner A: </a:t>
            </a:r>
            <a:r>
              <a:rPr lang="en-US" sz="1700" dirty="0"/>
              <a:t>There are animals. </a:t>
            </a:r>
          </a:p>
        </p:txBody>
      </p:sp>
      <p:sp>
        <p:nvSpPr>
          <p:cNvPr id="5" name="TextBox 4"/>
          <p:cNvSpPr txBox="1"/>
          <p:nvPr/>
        </p:nvSpPr>
        <p:spPr>
          <a:xfrm>
            <a:off x="4591715" y="1052160"/>
            <a:ext cx="3619308" cy="4278094"/>
          </a:xfrm>
          <a:prstGeom prst="rect">
            <a:avLst/>
          </a:prstGeom>
          <a:noFill/>
        </p:spPr>
        <p:txBody>
          <a:bodyPr wrap="square" rtlCol="0">
            <a:spAutoFit/>
          </a:bodyPr>
          <a:lstStyle/>
          <a:p>
            <a:r>
              <a:rPr lang="en-US" sz="1700" b="1" dirty="0"/>
              <a:t>Partner B:  </a:t>
            </a:r>
            <a:r>
              <a:rPr lang="en-US" sz="1700" dirty="0"/>
              <a:t>I like birds.</a:t>
            </a:r>
          </a:p>
          <a:p>
            <a:endParaRPr lang="en-US" sz="1700" dirty="0"/>
          </a:p>
          <a:p>
            <a:endParaRPr lang="en-US" sz="1700" dirty="0"/>
          </a:p>
          <a:p>
            <a:endParaRPr lang="en-US" sz="1700" dirty="0"/>
          </a:p>
          <a:p>
            <a:endParaRPr lang="en-US" sz="1700" b="1" dirty="0"/>
          </a:p>
          <a:p>
            <a:r>
              <a:rPr lang="en-US" sz="1700" b="1" dirty="0"/>
              <a:t>Partner B: </a:t>
            </a:r>
            <a:r>
              <a:rPr lang="en-US" sz="1700" dirty="0"/>
              <a:t>I see the rooster.</a:t>
            </a:r>
          </a:p>
          <a:p>
            <a:endParaRPr lang="en-US" sz="1700" dirty="0"/>
          </a:p>
          <a:p>
            <a:endParaRPr lang="en-US" sz="1700" dirty="0"/>
          </a:p>
          <a:p>
            <a:endParaRPr lang="en-US" sz="1700" dirty="0"/>
          </a:p>
          <a:p>
            <a:endParaRPr lang="en-US" sz="1700" dirty="0"/>
          </a:p>
          <a:p>
            <a:r>
              <a:rPr lang="en-US" sz="1700" b="1" dirty="0"/>
              <a:t>Partner B: </a:t>
            </a:r>
            <a:r>
              <a:rPr lang="en-US" sz="1700" dirty="0"/>
              <a:t>The fire looks angry. </a:t>
            </a:r>
          </a:p>
          <a:p>
            <a:endParaRPr lang="en-US" sz="1700" dirty="0"/>
          </a:p>
          <a:p>
            <a:endParaRPr lang="en-US" sz="1700" dirty="0"/>
          </a:p>
          <a:p>
            <a:endParaRPr lang="en-US" sz="1700" dirty="0"/>
          </a:p>
          <a:p>
            <a:endParaRPr lang="en-US" sz="1700" dirty="0"/>
          </a:p>
          <a:p>
            <a:r>
              <a:rPr lang="en-US" sz="1700" b="1" dirty="0"/>
              <a:t>Partner B</a:t>
            </a:r>
            <a:r>
              <a:rPr lang="en-US" sz="1700" dirty="0"/>
              <a:t>: They look at them.</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69494" y="-67083"/>
            <a:ext cx="8229600" cy="1001713"/>
          </a:xfrm>
        </p:spPr>
        <p:txBody>
          <a:bodyPr>
            <a:normAutofit/>
          </a:bodyPr>
          <a:lstStyle/>
          <a:p>
            <a:pPr algn="ctr"/>
            <a:r>
              <a:rPr lang="en-US" sz="2800" b="1" u="sng" dirty="0">
                <a:solidFill>
                  <a:schemeClr val="tx1"/>
                </a:solidFill>
                <a:latin typeface="+mn-lt"/>
              </a:rPr>
              <a:t>Visual Text NON-</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178951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PROPMT: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589866" y="275165"/>
            <a:ext cx="7548282"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01166"/>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152126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76" y="17566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descr="dp2.png">
            <a:extLst>
              <a:ext uri="{FF2B5EF4-FFF2-40B4-BE49-F238E27FC236}">
                <a16:creationId xmlns:a16="http://schemas.microsoft.com/office/drawing/2014/main" id="{5B23B46D-7DC1-0F44-8609-8387F4C787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62" y="1061880"/>
            <a:ext cx="5906476" cy="5220341"/>
          </a:xfrm>
          <a:prstGeom prst="rect">
            <a:avLst/>
          </a:prstGeom>
        </p:spPr>
      </p:pic>
    </p:spTree>
    <p:extLst>
      <p:ext uri="{BB962C8B-B14F-4D97-AF65-F5344CB8AC3E}">
        <p14:creationId xmlns:p14="http://schemas.microsoft.com/office/powerpoint/2010/main" val="1396462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7">
            <a:extLst>
              <a:ext uri="{28A0092B-C50C-407E-A947-70E740481C1C}">
                <a14:useLocalDpi xmlns:a14="http://schemas.microsoft.com/office/drawing/2010/main" val="0"/>
              </a:ext>
            </a:extLst>
          </a:blip>
          <a:srcRect l="4504" t="8122" r="6396" b="43529"/>
          <a:stretch>
            <a:fillRect/>
          </a:stretch>
        </p:blipFill>
        <p:spPr>
          <a:xfrm>
            <a:off x="192168" y="2059859"/>
            <a:ext cx="5036777" cy="3956896"/>
          </a:xfrm>
          <a:prstGeom prst="rect">
            <a:avLst/>
          </a:prstGeom>
          <a:solidFill>
            <a:schemeClr val="bg1"/>
          </a:solidFill>
          <a:ln w="38100">
            <a:solidFill>
              <a:srgbClr val="0000FF"/>
            </a:solidFill>
            <a:miter lim="800000"/>
            <a:headEnd/>
            <a:tailEnd/>
          </a:ln>
        </p:spPr>
      </p:pic>
      <p:pic>
        <p:nvPicPr>
          <p:cNvPr id="17" name="Picture 16" descr="dp2.png">
            <a:extLst>
              <a:ext uri="{FF2B5EF4-FFF2-40B4-BE49-F238E27FC236}">
                <a16:creationId xmlns:a16="http://schemas.microsoft.com/office/drawing/2014/main" id="{48CA7C09-522F-7C46-B2BA-C5CDE616D5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8732" y="2038512"/>
            <a:ext cx="3592683" cy="3978243"/>
          </a:xfrm>
          <a:prstGeom prst="rect">
            <a:avLst/>
          </a:prstGeom>
        </p:spPr>
      </p:pic>
    </p:spTree>
    <p:extLst>
      <p:ext uri="{BB962C8B-B14F-4D97-AF65-F5344CB8AC3E}">
        <p14:creationId xmlns:p14="http://schemas.microsoft.com/office/powerpoint/2010/main" val="160890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548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4" name="Rectangle 3"/>
          <p:cNvSpPr/>
          <p:nvPr/>
        </p:nvSpPr>
        <p:spPr>
          <a:xfrm>
            <a:off x="4594860" y="1855160"/>
            <a:ext cx="2951929" cy="156039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1468059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6439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952782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1156854" y="184393"/>
            <a:ext cx="7543800" cy="646112"/>
          </a:xfrm>
        </p:spPr>
        <p:txBody>
          <a:bodyPr>
            <a:normAutofit fontScale="90000"/>
          </a:bodyPr>
          <a:lstStyle/>
          <a:p>
            <a:pPr algn="ctr"/>
            <a:r>
              <a:rPr lang="en-US" dirty="0"/>
              <a:t>CREATE Non-Model Revision</a:t>
            </a:r>
          </a:p>
        </p:txBody>
      </p:sp>
      <p:pic>
        <p:nvPicPr>
          <p:cNvPr id="7" name="Content Placeholder 6">
            <a:extLst>
              <a:ext uri="{FF2B5EF4-FFF2-40B4-BE49-F238E27FC236}">
                <a16:creationId xmlns:a16="http://schemas.microsoft.com/office/drawing/2014/main" id="{6CBEA76C-5D27-8742-AF2C-A2703B1FDD10}"/>
              </a:ext>
            </a:extLst>
          </p:cNvPr>
          <p:cNvPicPr>
            <a:picLocks noGrp="1" noChangeAspect="1"/>
          </p:cNvPicPr>
          <p:nvPr>
            <p:ph idx="4294967295"/>
          </p:nvPr>
        </p:nvPicPr>
        <p:blipFill>
          <a:blip r:embed="rId3"/>
          <a:stretch>
            <a:fillRect/>
          </a:stretch>
        </p:blipFill>
        <p:spPr>
          <a:xfrm>
            <a:off x="0" y="554038"/>
            <a:ext cx="4551363" cy="5889625"/>
          </a:xfrm>
        </p:spPr>
      </p:pic>
      <p:pic>
        <p:nvPicPr>
          <p:cNvPr id="10" name="Picture 9">
            <a:extLst>
              <a:ext uri="{FF2B5EF4-FFF2-40B4-BE49-F238E27FC236}">
                <a16:creationId xmlns:a16="http://schemas.microsoft.com/office/drawing/2014/main" id="{23373AC6-644D-8A40-BFDA-FD11DB8C2839}"/>
              </a:ext>
            </a:extLst>
          </p:cNvPr>
          <p:cNvPicPr>
            <a:picLocks noChangeAspect="1"/>
          </p:cNvPicPr>
          <p:nvPr/>
        </p:nvPicPr>
        <p:blipFill>
          <a:blip r:embed="rId4"/>
          <a:stretch>
            <a:fillRect/>
          </a:stretch>
        </p:blipFill>
        <p:spPr>
          <a:xfrm>
            <a:off x="4344758" y="507450"/>
            <a:ext cx="4587075" cy="5936214"/>
          </a:xfrm>
          <a:prstGeom prst="rect">
            <a:avLst/>
          </a:prstGeom>
        </p:spPr>
      </p:pic>
    </p:spTree>
    <p:extLst>
      <p:ext uri="{BB962C8B-B14F-4D97-AF65-F5344CB8AC3E}">
        <p14:creationId xmlns:p14="http://schemas.microsoft.com/office/powerpoint/2010/main" val="2390903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031" y="366198"/>
            <a:ext cx="8565969" cy="1450757"/>
          </a:xfrm>
        </p:spPr>
        <p:txBody>
          <a:bodyPr/>
          <a:lstStyle/>
          <a:p>
            <a:r>
              <a:rPr lang="en-US" b="1" dirty="0">
                <a:solidFill>
                  <a:schemeClr val="tx1"/>
                </a:solidFill>
              </a:rPr>
              <a:t>Hand Gesture and Phrase- 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985211" y="1600200"/>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381000"/>
            <a:ext cx="8166100" cy="5753100"/>
          </a:xfrm>
          <a:ln w="38100">
            <a:solidFill>
              <a:srgbClr val="0000FF"/>
            </a:solidFill>
            <a:miter lim="800000"/>
            <a:headEnd/>
            <a:tailEnd/>
          </a:ln>
        </p:spPr>
      </p:pic>
    </p:spTree>
    <p:extLst>
      <p:ext uri="{BB962C8B-B14F-4D97-AF65-F5344CB8AC3E}">
        <p14:creationId xmlns:p14="http://schemas.microsoft.com/office/powerpoint/2010/main" val="4124289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459144" y="3429000"/>
            <a:ext cx="2369262" cy="2200602"/>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44" y="115216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Screen Shot 2016-08-18 at 1.48.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836" y="1050560"/>
            <a:ext cx="5719020" cy="4969239"/>
          </a:xfrm>
          <a:prstGeom prst="rect">
            <a:avLst/>
          </a:prstGeom>
        </p:spPr>
      </p:pic>
    </p:spTree>
    <p:extLst>
      <p:ext uri="{BB962C8B-B14F-4D97-AF65-F5344CB8AC3E}">
        <p14:creationId xmlns:p14="http://schemas.microsoft.com/office/powerpoint/2010/main" val="1334477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3282" y="9296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289" y="2037662"/>
            <a:ext cx="1445364" cy="1648785"/>
          </a:xfrm>
          <a:prstGeom prst="rect">
            <a:avLst/>
          </a:prstGeom>
        </p:spPr>
      </p:pic>
      <p:sp>
        <p:nvSpPr>
          <p:cNvPr id="8" name="Rectangle 7"/>
          <p:cNvSpPr/>
          <p:nvPr/>
        </p:nvSpPr>
        <p:spPr>
          <a:xfrm>
            <a:off x="327992" y="36864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Screen Shot 2016-08-18 at 1.48.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0692" y="1080139"/>
            <a:ext cx="5165819" cy="5124879"/>
          </a:xfrm>
          <a:prstGeom prst="rect">
            <a:avLst/>
          </a:prstGeom>
        </p:spPr>
      </p:pic>
      <p:pic>
        <p:nvPicPr>
          <p:cNvPr id="7" name="MODEL CREATE KINDER">
            <a:hlinkClick r:id="" action="ppaction://media"/>
            <a:extLst>
              <a:ext uri="{FF2B5EF4-FFF2-40B4-BE49-F238E27FC236}">
                <a16:creationId xmlns:a16="http://schemas.microsoft.com/office/drawing/2014/main" id="{7683A832-8C3D-0A40-AC68-D1774AA744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15678" y="89539"/>
            <a:ext cx="812800" cy="812800"/>
          </a:xfrm>
          <a:prstGeom prst="rect">
            <a:avLst/>
          </a:prstGeom>
          <a:ln w="38100">
            <a:solidFill>
              <a:schemeClr val="accent1"/>
            </a:solidFill>
          </a:ln>
        </p:spPr>
      </p:pic>
    </p:spTree>
    <p:extLst>
      <p:ext uri="{BB962C8B-B14F-4D97-AF65-F5344CB8AC3E}">
        <p14:creationId xmlns:p14="http://schemas.microsoft.com/office/powerpoint/2010/main" val="159804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8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8">
      <a:dk1>
        <a:srgbClr val="000000"/>
      </a:dk1>
      <a:lt1>
        <a:srgbClr val="FFFFFF"/>
      </a:lt1>
      <a:dk2>
        <a:srgbClr val="455F51"/>
      </a:dk2>
      <a:lt2>
        <a:srgbClr val="E3DED1"/>
      </a:lt2>
      <a:accent1>
        <a:srgbClr val="0096FF"/>
      </a:accent1>
      <a:accent2>
        <a:srgbClr val="0432FF"/>
      </a:accent2>
      <a:accent3>
        <a:srgbClr val="FF9300"/>
      </a:accent3>
      <a:accent4>
        <a:srgbClr val="0432FF"/>
      </a:accent4>
      <a:accent5>
        <a:srgbClr val="521B92"/>
      </a:accent5>
      <a:accent6>
        <a:srgbClr val="0096FF"/>
      </a:accent6>
      <a:hlink>
        <a:srgbClr val="FEFB00"/>
      </a:hlink>
      <a:folHlink>
        <a:srgbClr val="93510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905</TotalTime>
  <Words>4474</Words>
  <Application>Microsoft Macintosh PowerPoint</Application>
  <PresentationFormat>On-screen Show (4:3)</PresentationFormat>
  <Paragraphs>685</Paragraphs>
  <Slides>53</Slides>
  <Notes>52</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CREATE</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WRAP-UP</vt:lpstr>
      <vt:lpstr>Start Smart 1.0 </vt:lpstr>
      <vt:lpstr>ELD Objective</vt:lpstr>
      <vt:lpstr>PowerPoint Presentation</vt:lpstr>
      <vt:lpstr>Conversation Norms</vt:lpstr>
      <vt:lpstr>Hand Gesture and Phrase-CREATE</vt:lpstr>
      <vt:lpstr>Prompt and Response Starters</vt:lpstr>
      <vt:lpstr>PowerPoint Presentation</vt:lpstr>
      <vt:lpstr>PowerPoint Presentation</vt:lpstr>
      <vt:lpstr>PowerPoint Presentation</vt:lpstr>
      <vt:lpstr>What makes this a model conversation?</vt:lpstr>
      <vt:lpstr>Understanding the Skill: CREATE</vt:lpstr>
      <vt:lpstr>PowerPoint Presentation</vt:lpstr>
      <vt:lpstr>PowerPoint Presentation</vt:lpstr>
      <vt:lpstr>REVIEW Non-Model What do you notice in the visual text?</vt:lpstr>
      <vt:lpstr>REVISE  NON-MODEL</vt:lpstr>
      <vt:lpstr>PowerPoint Presentation</vt:lpstr>
      <vt:lpstr>Language Sample Revision-Non-Model</vt:lpstr>
      <vt:lpstr>WRAP-UP</vt:lpstr>
      <vt:lpstr>Start Smart 1.0 </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Model Creating Class Constructive Conversation Poster</vt:lpstr>
      <vt:lpstr>PowerPoint Presentation</vt:lpstr>
      <vt:lpstr>Teacher Resources</vt:lpstr>
      <vt:lpstr>CREATE Non-Model Revision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 Revised</dc:title>
  <dc:creator>Juana</dc:creator>
  <cp:lastModifiedBy>Lai, David</cp:lastModifiedBy>
  <cp:revision>81</cp:revision>
  <dcterms:created xsi:type="dcterms:W3CDTF">2016-08-18T20:37:23Z</dcterms:created>
  <dcterms:modified xsi:type="dcterms:W3CDTF">2019-09-04T21:50:23Z</dcterms:modified>
</cp:coreProperties>
</file>